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sldIdLst>
    <p:sldId id="395" r:id="rId4"/>
    <p:sldId id="387" r:id="rId5"/>
    <p:sldId id="342" r:id="rId6"/>
    <p:sldId id="273" r:id="rId7"/>
    <p:sldId id="279" r:id="rId8"/>
    <p:sldId id="299" r:id="rId9"/>
    <p:sldId id="298" r:id="rId10"/>
    <p:sldId id="275" r:id="rId11"/>
    <p:sldId id="344" r:id="rId12"/>
    <p:sldId id="278" r:id="rId13"/>
    <p:sldId id="297" r:id="rId14"/>
    <p:sldId id="287" r:id="rId15"/>
    <p:sldId id="349" r:id="rId16"/>
    <p:sldId id="347" r:id="rId17"/>
    <p:sldId id="290" r:id="rId18"/>
    <p:sldId id="303" r:id="rId19"/>
    <p:sldId id="284" r:id="rId20"/>
    <p:sldId id="293" r:id="rId21"/>
    <p:sldId id="397" r:id="rId22"/>
    <p:sldId id="394" r:id="rId23"/>
    <p:sldId id="392" r:id="rId24"/>
    <p:sldId id="393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6196" autoAdjust="0"/>
  </p:normalViewPr>
  <p:slideViewPr>
    <p:cSldViewPr>
      <p:cViewPr varScale="1">
        <p:scale>
          <a:sx n="114" d="100"/>
          <a:sy n="114" d="100"/>
        </p:scale>
        <p:origin x="701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67435182021744E-2"/>
          <c:y val="0"/>
          <c:w val="0.9280651296359565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2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7D49-402D-9036-134759B7E2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D49-402D-9036-134759B7E2C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1.05</c:v>
                </c:pt>
                <c:pt idx="1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9-402D-9036-134759B7E2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49-402D-9036-134759B7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2686464"/>
        <c:axId val="122716928"/>
      </c:barChart>
      <c:catAx>
        <c:axId val="1226864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716928"/>
        <c:crosses val="autoZero"/>
        <c:auto val="1"/>
        <c:lblAlgn val="ctr"/>
        <c:lblOffset val="100"/>
        <c:noMultiLvlLbl val="0"/>
      </c:catAx>
      <c:valAx>
        <c:axId val="1227169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864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21E-4961-A6E5-5B5DED5EA0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21E-4961-A6E5-5B5DED5EA0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E-4961-A6E5-5B5DED5E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0C-4724-856A-B0EFF17BB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0C-4724-856A-B0EFF17BBA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C-4724-856A-B0EFF17BB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60C-4724-856A-B0EFF17BBA31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60C-4724-856A-B0EFF17BBA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C-4724-856A-B0EFF17BB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21E-4961-A6E5-5B5DED5EA07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1E-4961-A6E5-5B5DED5EA0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E-4961-A6E5-5B5DED5E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2020-05-31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26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007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54E1-0806-4D4C-B8C5-F7289A1421A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1678-1F17-4E61-B000-68D04BB95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3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54E1-0806-4D4C-B8C5-F7289A1421A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1678-1F17-4E61-B000-68D04BB95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83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9950" y="1858920"/>
            <a:ext cx="5505450" cy="1425660"/>
          </a:xfrm>
        </p:spPr>
        <p:txBody>
          <a:bodyPr anchor="b"/>
          <a:lstStyle>
            <a:lvl1pPr>
              <a:defRPr sz="4500" baseline="0"/>
            </a:lvl1pPr>
          </a:lstStyle>
          <a:p>
            <a:r>
              <a:rPr lang="en-US" sz="2700" b="1" dirty="0">
                <a:solidFill>
                  <a:srgbClr val="014A7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"/>
    </mc:Choice>
    <mc:Fallback xmlns="">
      <p:transition spd="slow" advTm="287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6">
            <a:extLst>
              <a:ext uri="{FF2B5EF4-FFF2-40B4-BE49-F238E27FC236}">
                <a16:creationId xmlns:a16="http://schemas.microsoft.com/office/drawing/2014/main" id="{D8C36DAF-F3FE-4D9D-A4A1-4941160A8C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94360" y="3159677"/>
            <a:ext cx="1817176" cy="167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algn="l"/>
            <a:r>
              <a:rPr lang="en-US" altLang="ko-KR" dirty="0"/>
              <a:t>Our </a:t>
            </a:r>
            <a:r>
              <a:rPr lang="en-US" altLang="ko-KR" dirty="0">
                <a:solidFill>
                  <a:srgbClr val="FF494B"/>
                </a:solidFill>
              </a:rPr>
              <a:t>Team </a:t>
            </a:r>
            <a:r>
              <a:rPr lang="en-US" altLang="ko-KR" dirty="0"/>
              <a:t>Style </a:t>
            </a:r>
            <a:endParaRPr lang="ko-KR" altLang="en-US" dirty="0">
              <a:latin typeface="+mn-lt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DDF260-EE4E-4D93-B77A-3BC20AF3DA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33434" y="888272"/>
            <a:ext cx="1872208" cy="37964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10FC656-11E4-4DD6-AD14-DBB6CC33F25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00109" y="888272"/>
            <a:ext cx="1872208" cy="37964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D72454-9083-4926-B09C-C9C9DC95A9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66785" y="888272"/>
            <a:ext cx="1872208" cy="37964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alpha val="7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44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"/>
    </mc:Choice>
    <mc:Fallback xmlns="">
      <p:transition spd="slow" advTm="287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5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  <p:sldLayoutId id="2147483676" r:id="rId17"/>
    <p:sldLayoutId id="2147483677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kependudukan.jogjaprov.go.id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image" Target="../media/image25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B7138F-5CF6-44F8-B5F3-819F08A79379}"/>
              </a:ext>
            </a:extLst>
          </p:cNvPr>
          <p:cNvSpPr/>
          <p:nvPr/>
        </p:nvSpPr>
        <p:spPr>
          <a:xfrm>
            <a:off x="-9393" y="4854444"/>
            <a:ext cx="6718177" cy="28904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3DAE78-16EC-4C33-9A86-51E852F8D9BF}"/>
              </a:ext>
            </a:extLst>
          </p:cNvPr>
          <p:cNvSpPr/>
          <p:nvPr/>
        </p:nvSpPr>
        <p:spPr>
          <a:xfrm>
            <a:off x="953353" y="4881626"/>
            <a:ext cx="3945312" cy="316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HERO (</a:t>
            </a:r>
            <a:r>
              <a:rPr lang="en-US" sz="135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Hexagonal Underground Flood Prevention</a:t>
            </a:r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B7F3B-109B-4466-A45D-261E3AB955CC}"/>
              </a:ext>
            </a:extLst>
          </p:cNvPr>
          <p:cNvSpPr/>
          <p:nvPr/>
        </p:nvSpPr>
        <p:spPr>
          <a:xfrm>
            <a:off x="6718177" y="4835242"/>
            <a:ext cx="2425823" cy="28904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F8403F-7F6C-4F91-8F0A-E967E0A3A4C5}"/>
              </a:ext>
            </a:extLst>
          </p:cNvPr>
          <p:cNvSpPr/>
          <p:nvPr/>
        </p:nvSpPr>
        <p:spPr>
          <a:xfrm>
            <a:off x="6902844" y="4863804"/>
            <a:ext cx="1516954" cy="316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35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Banyugama</a:t>
            </a:r>
            <a:r>
              <a:rPr lang="en-US" sz="135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Team</a:t>
            </a:r>
            <a:endParaRPr lang="en-US" sz="1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D3B41A-D066-4327-AAD1-7A26FD598A48}"/>
              </a:ext>
            </a:extLst>
          </p:cNvPr>
          <p:cNvSpPr/>
          <p:nvPr/>
        </p:nvSpPr>
        <p:spPr>
          <a:xfrm>
            <a:off x="7094620" y="987574"/>
            <a:ext cx="2049379" cy="3866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B25CF2-3FE5-4DF8-B0AE-9121BC941BA0}"/>
              </a:ext>
            </a:extLst>
          </p:cNvPr>
          <p:cNvGrpSpPr/>
          <p:nvPr/>
        </p:nvGrpSpPr>
        <p:grpSpPr>
          <a:xfrm>
            <a:off x="-9392" y="556451"/>
            <a:ext cx="9153390" cy="4301252"/>
            <a:chOff x="-9392" y="556451"/>
            <a:chExt cx="9153390" cy="4301252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A4EF1D-DC35-4D1E-8900-083BA7957C14}"/>
                </a:ext>
              </a:extLst>
            </p:cNvPr>
            <p:cNvSpPr/>
            <p:nvPr/>
          </p:nvSpPr>
          <p:spPr>
            <a:xfrm>
              <a:off x="-9392" y="698532"/>
              <a:ext cx="7104011" cy="41591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FA7A0F-1295-4AAE-8CF7-AEDE22B6DE3D}"/>
                </a:ext>
              </a:extLst>
            </p:cNvPr>
            <p:cNvSpPr/>
            <p:nvPr/>
          </p:nvSpPr>
          <p:spPr>
            <a:xfrm>
              <a:off x="8419797" y="698532"/>
              <a:ext cx="724201" cy="2890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59F01C-AF34-411E-AE9D-B635A090493F}"/>
                </a:ext>
              </a:extLst>
            </p:cNvPr>
            <p:cNvSpPr/>
            <p:nvPr/>
          </p:nvSpPr>
          <p:spPr>
            <a:xfrm>
              <a:off x="953794" y="556451"/>
              <a:ext cx="7354348" cy="708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id-ID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chitext" pitchFamily="2" charset="0"/>
                </a:rPr>
                <a:t> </a:t>
              </a:r>
              <a:r>
                <a:rPr lang="en-US" sz="3600" b="1" dirty="0">
                  <a:latin typeface="Adobe Garamond Pro" panose="020205020605060204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HERO</a:t>
              </a: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CE4A2-BD11-43A5-8B14-C4ED7C6C14B1}"/>
              </a:ext>
            </a:extLst>
          </p:cNvPr>
          <p:cNvSpPr/>
          <p:nvPr/>
        </p:nvSpPr>
        <p:spPr>
          <a:xfrm>
            <a:off x="688761" y="2356432"/>
            <a:ext cx="8064896" cy="1152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DEPARTEMEN TEKNIK SIPIL </a:t>
            </a:r>
            <a:br>
              <a:rPr lang="en-US" sz="1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SEKOLAH VOKASI</a:t>
            </a:r>
            <a:br>
              <a:rPr lang="en-US" sz="1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UNIVERSITAS GADJAH MADA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DOSEN PEMBIMBING : </a:t>
            </a:r>
            <a:r>
              <a:rPr lang="it-IT" sz="1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RIAN MANTASA SALVE PRASTICA, S.T., M.T.</a:t>
            </a:r>
            <a:endParaRPr lang="en-US" sz="1400" b="1" dirty="0">
              <a:latin typeface="Adobe Garamond Pro" panose="0202050206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B2012BE-7F86-4A91-B921-04988A7FF2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848"/>
            <a:ext cx="951028" cy="91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CC74D22-1A10-46C0-A756-39706D00E719}"/>
              </a:ext>
            </a:extLst>
          </p:cNvPr>
          <p:cNvSpPr/>
          <p:nvPr/>
        </p:nvSpPr>
        <p:spPr>
          <a:xfrm>
            <a:off x="952804" y="1073003"/>
            <a:ext cx="7579636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Hexagonal Underground Flood Prevention</a:t>
            </a:r>
            <a:r>
              <a:rPr lang="en-US" sz="2400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E833AA-E4A9-402A-B9AD-5C2E42382292}"/>
              </a:ext>
            </a:extLst>
          </p:cNvPr>
          <p:cNvSpPr/>
          <p:nvPr/>
        </p:nvSpPr>
        <p:spPr>
          <a:xfrm>
            <a:off x="925512" y="1495308"/>
            <a:ext cx="7849558" cy="7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Inovasi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Sistem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Multifungsi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Drainase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Ramah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Lingkungan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Bawah Tanah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Raksasa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Sebagai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Upaya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Mengatasi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Banjir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Dan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Pemenuhan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Kebutuhan</a:t>
            </a:r>
            <a:r>
              <a:rPr lang="en-US" b="1" dirty="0">
                <a:latin typeface="Adobe Garamond Pro" panose="02020502060506020403" pitchFamily="18" charset="0"/>
                <a:cs typeface="Times New Roman" panose="02020603050405020304" pitchFamily="18" charset="0"/>
              </a:rPr>
              <a:t> Air </a:t>
            </a:r>
            <a:r>
              <a:rPr lang="en-US" b="1" dirty="0" err="1">
                <a:latin typeface="Adobe Garamond Pro" panose="02020502060506020403" pitchFamily="18" charset="0"/>
                <a:cs typeface="Times New Roman" panose="02020603050405020304" pitchFamily="18" charset="0"/>
              </a:rPr>
              <a:t>Bersih</a:t>
            </a:r>
            <a:endParaRPr lang="en-US" b="1" dirty="0">
              <a:latin typeface="Adobe Garamond Pro" panose="0202050206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94EFFBA-E9D9-4293-B3F4-B1C650F0459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4"/>
          <a:stretch/>
        </p:blipFill>
        <p:spPr bwMode="auto">
          <a:xfrm>
            <a:off x="1331640" y="3662867"/>
            <a:ext cx="1064106" cy="1093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84B37A4-4E8B-453C-BE64-595724DB5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256" y="3715260"/>
            <a:ext cx="1296144" cy="1048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793DA-7B0F-4998-9636-76711FDEC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" y="30639"/>
            <a:ext cx="1126584" cy="764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A2736-424A-439A-A54E-872FE9EEFE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34" y="-1757"/>
            <a:ext cx="711492" cy="803748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91C2C5-C3E8-4CF9-95A8-D9EEB9153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309" y="29588"/>
            <a:ext cx="688311" cy="708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7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8820472" cy="576064"/>
          </a:xfrm>
        </p:spPr>
        <p:txBody>
          <a:bodyPr/>
          <a:lstStyle/>
          <a:p>
            <a:r>
              <a:rPr lang="en-US" altLang="ko-KR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Ketersediaan</a:t>
            </a:r>
            <a:r>
              <a:rPr lang="en-US" altLang="ko-KR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</a:t>
            </a:r>
            <a:endParaRPr lang="ko-KR" altLang="en-US" sz="4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02855" y="2682297"/>
            <a:ext cx="960042" cy="9600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4367040" y="294467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44208" y="259095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Intensitas</a:t>
            </a:r>
            <a:r>
              <a:rPr lang="en-U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ko-KR" altLang="en-US" sz="2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3806" y="3843295"/>
            <a:ext cx="3528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Luas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Sub </a:t>
            </a:r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Daerah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Tampungan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dan </a:t>
            </a:r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Koefisien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Pengaliran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endParaRPr lang="ko-KR" altLang="en-US" sz="2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3608" y="4047344"/>
            <a:ext cx="2288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Debit Air </a:t>
            </a:r>
            <a:r>
              <a:rPr lang="en-U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ko-KR" altLang="en-US" sz="2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841" y="2583727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Curah </a:t>
            </a:r>
            <a:r>
              <a:rPr lang="en-U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ko-KR" altLang="en-US" sz="2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32535" y="1152537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Analisis</a:t>
            </a:r>
            <a:r>
              <a:rPr lang="en-U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Frekuensi</a:t>
            </a:r>
            <a:endParaRPr lang="ko-KR" altLang="en-US" sz="2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82140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4"/>
          <p:cNvSpPr/>
          <p:nvPr/>
        </p:nvSpPr>
        <p:spPr>
          <a:xfrm>
            <a:off x="4132876" y="1558150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829704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3382043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2883612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762386-315D-4E1D-8B53-A4266087905D}"/>
              </a:ext>
            </a:extLst>
          </p:cNvPr>
          <p:cNvGrpSpPr/>
          <p:nvPr/>
        </p:nvGrpSpPr>
        <p:grpSpPr>
          <a:xfrm>
            <a:off x="3194528" y="1914270"/>
            <a:ext cx="2715777" cy="2669339"/>
            <a:chOff x="3194528" y="1914270"/>
            <a:chExt cx="2715777" cy="2669339"/>
          </a:xfrm>
        </p:grpSpPr>
        <p:sp>
          <p:nvSpPr>
            <p:cNvPr id="10" name="Block Arc 9"/>
            <p:cNvSpPr/>
            <p:nvPr/>
          </p:nvSpPr>
          <p:spPr>
            <a:xfrm>
              <a:off x="5092918" y="1963402"/>
              <a:ext cx="470213" cy="385339"/>
            </a:xfrm>
            <a:custGeom>
              <a:avLst/>
              <a:gdLst/>
              <a:ahLst/>
              <a:cxnLst/>
              <a:rect l="l" t="t" r="r" b="b"/>
              <a:pathLst>
                <a:path w="470213" h="385339">
                  <a:moveTo>
                    <a:pt x="21068" y="0"/>
                  </a:moveTo>
                  <a:cubicBezTo>
                    <a:pt x="159017" y="64372"/>
                    <a:pt x="284004" y="153136"/>
                    <a:pt x="388902" y="263003"/>
                  </a:cubicBezTo>
                  <a:lnTo>
                    <a:pt x="432029" y="219876"/>
                  </a:lnTo>
                  <a:lnTo>
                    <a:pt x="470213" y="385339"/>
                  </a:lnTo>
                  <a:lnTo>
                    <a:pt x="304750" y="347155"/>
                  </a:lnTo>
                  <a:lnTo>
                    <a:pt x="353719" y="298187"/>
                  </a:lnTo>
                  <a:cubicBezTo>
                    <a:pt x="252876" y="192466"/>
                    <a:pt x="132680" y="107060"/>
                    <a:pt x="0" y="45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Block Arc 9"/>
            <p:cNvSpPr/>
            <p:nvPr/>
          </p:nvSpPr>
          <p:spPr>
            <a:xfrm rot="4151778">
              <a:off x="5482529" y="3338171"/>
              <a:ext cx="470213" cy="385339"/>
            </a:xfrm>
            <a:custGeom>
              <a:avLst/>
              <a:gdLst/>
              <a:ahLst/>
              <a:cxnLst/>
              <a:rect l="l" t="t" r="r" b="b"/>
              <a:pathLst>
                <a:path w="470213" h="385339">
                  <a:moveTo>
                    <a:pt x="21068" y="0"/>
                  </a:moveTo>
                  <a:cubicBezTo>
                    <a:pt x="159017" y="64372"/>
                    <a:pt x="284004" y="153136"/>
                    <a:pt x="388902" y="263003"/>
                  </a:cubicBezTo>
                  <a:lnTo>
                    <a:pt x="432029" y="219876"/>
                  </a:lnTo>
                  <a:lnTo>
                    <a:pt x="470213" y="385339"/>
                  </a:lnTo>
                  <a:lnTo>
                    <a:pt x="304750" y="347155"/>
                  </a:lnTo>
                  <a:lnTo>
                    <a:pt x="353719" y="298187"/>
                  </a:lnTo>
                  <a:cubicBezTo>
                    <a:pt x="252876" y="192466"/>
                    <a:pt x="132680" y="107060"/>
                    <a:pt x="0" y="45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Block Arc 9"/>
            <p:cNvSpPr/>
            <p:nvPr/>
          </p:nvSpPr>
          <p:spPr>
            <a:xfrm rot="8600978">
              <a:off x="4296013" y="4198270"/>
              <a:ext cx="470213" cy="385339"/>
            </a:xfrm>
            <a:custGeom>
              <a:avLst/>
              <a:gdLst/>
              <a:ahLst/>
              <a:cxnLst/>
              <a:rect l="l" t="t" r="r" b="b"/>
              <a:pathLst>
                <a:path w="470213" h="385339">
                  <a:moveTo>
                    <a:pt x="21068" y="0"/>
                  </a:moveTo>
                  <a:cubicBezTo>
                    <a:pt x="159017" y="64372"/>
                    <a:pt x="284004" y="153136"/>
                    <a:pt x="388902" y="263003"/>
                  </a:cubicBezTo>
                  <a:lnTo>
                    <a:pt x="432029" y="219876"/>
                  </a:lnTo>
                  <a:lnTo>
                    <a:pt x="470213" y="385339"/>
                  </a:lnTo>
                  <a:lnTo>
                    <a:pt x="304750" y="347155"/>
                  </a:lnTo>
                  <a:lnTo>
                    <a:pt x="353719" y="298187"/>
                  </a:lnTo>
                  <a:cubicBezTo>
                    <a:pt x="252876" y="192466"/>
                    <a:pt x="132680" y="107060"/>
                    <a:pt x="0" y="45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9"/>
            <p:cNvSpPr/>
            <p:nvPr/>
          </p:nvSpPr>
          <p:spPr>
            <a:xfrm rot="12466113">
              <a:off x="3194528" y="3312684"/>
              <a:ext cx="470213" cy="385339"/>
            </a:xfrm>
            <a:custGeom>
              <a:avLst/>
              <a:gdLst/>
              <a:ahLst/>
              <a:cxnLst/>
              <a:rect l="l" t="t" r="r" b="b"/>
              <a:pathLst>
                <a:path w="470213" h="385339">
                  <a:moveTo>
                    <a:pt x="21068" y="0"/>
                  </a:moveTo>
                  <a:cubicBezTo>
                    <a:pt x="159017" y="64372"/>
                    <a:pt x="284004" y="153136"/>
                    <a:pt x="388902" y="263003"/>
                  </a:cubicBezTo>
                  <a:lnTo>
                    <a:pt x="432029" y="219876"/>
                  </a:lnTo>
                  <a:lnTo>
                    <a:pt x="470213" y="385339"/>
                  </a:lnTo>
                  <a:lnTo>
                    <a:pt x="304750" y="347155"/>
                  </a:lnTo>
                  <a:lnTo>
                    <a:pt x="353719" y="298187"/>
                  </a:lnTo>
                  <a:cubicBezTo>
                    <a:pt x="252876" y="192466"/>
                    <a:pt x="132680" y="107060"/>
                    <a:pt x="0" y="45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9"/>
            <p:cNvSpPr/>
            <p:nvPr/>
          </p:nvSpPr>
          <p:spPr>
            <a:xfrm rot="17141024">
              <a:off x="3575039" y="1956707"/>
              <a:ext cx="470213" cy="385339"/>
            </a:xfrm>
            <a:custGeom>
              <a:avLst/>
              <a:gdLst/>
              <a:ahLst/>
              <a:cxnLst/>
              <a:rect l="l" t="t" r="r" b="b"/>
              <a:pathLst>
                <a:path w="470213" h="385339">
                  <a:moveTo>
                    <a:pt x="21068" y="0"/>
                  </a:moveTo>
                  <a:cubicBezTo>
                    <a:pt x="159017" y="64372"/>
                    <a:pt x="284004" y="153136"/>
                    <a:pt x="388902" y="263003"/>
                  </a:cubicBezTo>
                  <a:lnTo>
                    <a:pt x="432029" y="219876"/>
                  </a:lnTo>
                  <a:lnTo>
                    <a:pt x="470213" y="385339"/>
                  </a:lnTo>
                  <a:lnTo>
                    <a:pt x="304750" y="347155"/>
                  </a:lnTo>
                  <a:lnTo>
                    <a:pt x="353719" y="298187"/>
                  </a:lnTo>
                  <a:cubicBezTo>
                    <a:pt x="252876" y="192466"/>
                    <a:pt x="132680" y="107060"/>
                    <a:pt x="0" y="45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Rectangle 7">
            <a:extLst>
              <a:ext uri="{FF2B5EF4-FFF2-40B4-BE49-F238E27FC236}">
                <a16:creationId xmlns:a16="http://schemas.microsoft.com/office/drawing/2014/main" id="{D60446F2-AC65-43F2-903D-A54D8BAE06DE}"/>
              </a:ext>
            </a:extLst>
          </p:cNvPr>
          <p:cNvSpPr/>
          <p:nvPr/>
        </p:nvSpPr>
        <p:spPr>
          <a:xfrm>
            <a:off x="4446196" y="181751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Parallelogram 30">
            <a:extLst>
              <a:ext uri="{FF2B5EF4-FFF2-40B4-BE49-F238E27FC236}">
                <a16:creationId xmlns:a16="http://schemas.microsoft.com/office/drawing/2014/main" id="{831E689A-FBD9-4AB6-9F14-A04EB5B4EB6A}"/>
              </a:ext>
            </a:extLst>
          </p:cNvPr>
          <p:cNvSpPr/>
          <p:nvPr/>
        </p:nvSpPr>
        <p:spPr>
          <a:xfrm flipH="1">
            <a:off x="5656297" y="259212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54D3D793-C0E0-4893-AF10-EFDF69EFB40E}"/>
              </a:ext>
            </a:extLst>
          </p:cNvPr>
          <p:cNvSpPr/>
          <p:nvPr/>
        </p:nvSpPr>
        <p:spPr>
          <a:xfrm rot="8100000">
            <a:off x="5133132" y="3997270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Teardrop 17">
            <a:extLst>
              <a:ext uri="{FF2B5EF4-FFF2-40B4-BE49-F238E27FC236}">
                <a16:creationId xmlns:a16="http://schemas.microsoft.com/office/drawing/2014/main" id="{15A0865B-21B4-466E-BE05-C402392A7A8E}"/>
              </a:ext>
            </a:extLst>
          </p:cNvPr>
          <p:cNvSpPr/>
          <p:nvPr/>
        </p:nvSpPr>
        <p:spPr>
          <a:xfrm rot="18900000">
            <a:off x="3158998" y="254761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641E98A8-2B6C-46A2-8854-786FF55CA673}"/>
              </a:ext>
            </a:extLst>
          </p:cNvPr>
          <p:cNvSpPr/>
          <p:nvPr/>
        </p:nvSpPr>
        <p:spPr>
          <a:xfrm rot="5400000">
            <a:off x="3687054" y="3982821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85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95942" y="299755"/>
            <a:ext cx="2530256" cy="507300"/>
          </a:xfrm>
        </p:spPr>
        <p:txBody>
          <a:bodyPr/>
          <a:lstStyle/>
          <a:p>
            <a:pPr algn="ctr"/>
            <a:r>
              <a:rPr lang="en-US" altLang="ko-KR" sz="3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Analisis</a:t>
            </a:r>
            <a:r>
              <a:rPr lang="en-US" altLang="ko-KR" sz="3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3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Frekuensi</a:t>
            </a:r>
            <a:endParaRPr lang="ko-KR" altLang="en-US" sz="32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86999320"/>
              </p:ext>
            </p:extLst>
          </p:nvPr>
        </p:nvGraphicFramePr>
        <p:xfrm>
          <a:off x="253015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382" y="2859782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Curah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diambil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dari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data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stasiun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Gemawang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pada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pembacaan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tahun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2004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sampai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dengan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tahun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3179" y="2901339"/>
            <a:ext cx="1728192" cy="201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Analisis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menggunakan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metode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gumbel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, log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pearson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tipe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III, dan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distribusi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normal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dengan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kala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ulang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2,5,10,20,50 dan 100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tahun</a:t>
            </a:r>
            <a:endParaRPr lang="en-US" altLang="ko-KR" sz="14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Oval 7"/>
          <p:cNvSpPr/>
          <p:nvPr/>
        </p:nvSpPr>
        <p:spPr>
          <a:xfrm>
            <a:off x="818355" y="1876005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2738727" y="185167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BBF618CD-55E5-43E5-A81B-5A7CA2652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447091"/>
              </p:ext>
            </p:extLst>
          </p:nvPr>
        </p:nvGraphicFramePr>
        <p:xfrm>
          <a:off x="222088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E8285F7-F1CF-4C3D-9EDF-1BEB651DD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18628"/>
              </p:ext>
            </p:extLst>
          </p:nvPr>
        </p:nvGraphicFramePr>
        <p:xfrm>
          <a:off x="3923929" y="1563638"/>
          <a:ext cx="5144452" cy="288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183">
                  <a:extLst>
                    <a:ext uri="{9D8B030D-6E8A-4147-A177-3AD203B41FA5}">
                      <a16:colId xmlns:a16="http://schemas.microsoft.com/office/drawing/2014/main" val="3304455954"/>
                    </a:ext>
                  </a:extLst>
                </a:gridCol>
                <a:gridCol w="1044893">
                  <a:extLst>
                    <a:ext uri="{9D8B030D-6E8A-4147-A177-3AD203B41FA5}">
                      <a16:colId xmlns:a16="http://schemas.microsoft.com/office/drawing/2014/main" val="2673881631"/>
                    </a:ext>
                  </a:extLst>
                </a:gridCol>
                <a:gridCol w="524289">
                  <a:extLst>
                    <a:ext uri="{9D8B030D-6E8A-4147-A177-3AD203B41FA5}">
                      <a16:colId xmlns:a16="http://schemas.microsoft.com/office/drawing/2014/main" val="3247430954"/>
                    </a:ext>
                  </a:extLst>
                </a:gridCol>
                <a:gridCol w="524289">
                  <a:extLst>
                    <a:ext uri="{9D8B030D-6E8A-4147-A177-3AD203B41FA5}">
                      <a16:colId xmlns:a16="http://schemas.microsoft.com/office/drawing/2014/main" val="2602460396"/>
                    </a:ext>
                  </a:extLst>
                </a:gridCol>
                <a:gridCol w="593247">
                  <a:extLst>
                    <a:ext uri="{9D8B030D-6E8A-4147-A177-3AD203B41FA5}">
                      <a16:colId xmlns:a16="http://schemas.microsoft.com/office/drawing/2014/main" val="4045304638"/>
                    </a:ext>
                  </a:extLst>
                </a:gridCol>
                <a:gridCol w="593247">
                  <a:extLst>
                    <a:ext uri="{9D8B030D-6E8A-4147-A177-3AD203B41FA5}">
                      <a16:colId xmlns:a16="http://schemas.microsoft.com/office/drawing/2014/main" val="1134369103"/>
                    </a:ext>
                  </a:extLst>
                </a:gridCol>
                <a:gridCol w="671152">
                  <a:extLst>
                    <a:ext uri="{9D8B030D-6E8A-4147-A177-3AD203B41FA5}">
                      <a16:colId xmlns:a16="http://schemas.microsoft.com/office/drawing/2014/main" val="691155071"/>
                    </a:ext>
                  </a:extLst>
                </a:gridCol>
                <a:gridCol w="671152">
                  <a:extLst>
                    <a:ext uri="{9D8B030D-6E8A-4147-A177-3AD203B41FA5}">
                      <a16:colId xmlns:a16="http://schemas.microsoft.com/office/drawing/2014/main" val="1349085245"/>
                    </a:ext>
                  </a:extLst>
                </a:gridCol>
              </a:tblGrid>
              <a:tr h="28205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Metode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Perhitungan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Curah </a:t>
                      </a:r>
                      <a:r>
                        <a:rPr lang="en-US" sz="1200" dirty="0" err="1">
                          <a:effectLst/>
                        </a:rPr>
                        <a:t>Hujan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Harian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Maksimum</a:t>
                      </a:r>
                      <a:r>
                        <a:rPr lang="en-US" sz="1200" dirty="0">
                          <a:effectLst/>
                        </a:rPr>
                        <a:t> (mm)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364137"/>
                  </a:ext>
                </a:extLst>
              </a:tr>
              <a:tr h="3254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0951687"/>
                  </a:ext>
                </a:extLst>
              </a:tr>
              <a:tr h="543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 </a:t>
                      </a:r>
                      <a:r>
                        <a:rPr lang="en-US" sz="1200" dirty="0" err="1">
                          <a:effectLst/>
                        </a:rPr>
                        <a:t>tahun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tahun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 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 tahun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tahun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7861869"/>
                  </a:ext>
                </a:extLst>
              </a:tr>
              <a:tr h="543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Gumbel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87,233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139,808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174,611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207,991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251,200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283,582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14273"/>
                  </a:ext>
                </a:extLst>
              </a:tr>
              <a:tr h="641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Distribusi Log Pearson Tipe III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82,688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124,402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155,353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198,364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233,063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270,230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3996329"/>
                  </a:ext>
                </a:extLst>
              </a:tr>
              <a:tr h="5437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Distribusi</a:t>
                      </a:r>
                      <a:r>
                        <a:rPr lang="en-US" sz="1200" dirty="0">
                          <a:effectLst/>
                        </a:rPr>
                        <a:t> Normal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93,200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130,185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149,558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165,409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183,462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195,790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86449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74BAF16-F817-4D2A-B2FE-5F0AC3B54E76}"/>
              </a:ext>
            </a:extLst>
          </p:cNvPr>
          <p:cNvSpPr/>
          <p:nvPr/>
        </p:nvSpPr>
        <p:spPr>
          <a:xfrm>
            <a:off x="4427984" y="1092014"/>
            <a:ext cx="4365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Analisis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Distribusi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Frekuensi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en-US" sz="2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B52952-997C-49EF-A091-57B40E61F763}"/>
              </a:ext>
            </a:extLst>
          </p:cNvPr>
          <p:cNvSpPr txBox="1"/>
          <p:nvPr/>
        </p:nvSpPr>
        <p:spPr>
          <a:xfrm>
            <a:off x="-305253" y="14796"/>
            <a:ext cx="2526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Curah </a:t>
            </a:r>
          </a:p>
          <a:p>
            <a:pPr algn="ctr"/>
            <a:r>
              <a:rPr lang="en-US" altLang="ko-KR" sz="3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ko-KR" altLang="en-US" sz="32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2674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9" grpId="0"/>
      <p:bldP spid="12" grpId="0"/>
      <p:bldP spid="13" grpId="0" animBg="1"/>
      <p:bldGraphic spid="25" grpId="0">
        <p:bldAsOne/>
      </p:bldGraphic>
      <p:bldP spid="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F8713D95-8B00-4201-8C8D-A11BF98B74FD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4" b="92262" l="9118" r="92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45" r="5629" b="14863"/>
          <a:stretch/>
        </p:blipFill>
        <p:spPr>
          <a:xfrm>
            <a:off x="4841743" y="896967"/>
            <a:ext cx="2451486" cy="387303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14069" y="380321"/>
            <a:ext cx="4392488" cy="576064"/>
          </a:xfrm>
        </p:spPr>
        <p:txBody>
          <a:bodyPr/>
          <a:lstStyle/>
          <a:p>
            <a:pPr algn="ctr"/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Luas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Sub </a:t>
            </a:r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Daerah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Tampungan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Air dan </a:t>
            </a:r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Koefisien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s-ES" altLang="ko-KR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Pengaliran</a:t>
            </a:r>
            <a:r>
              <a:rPr lang="es-ES" altLang="ko-KR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3" name="Elbow Connector 22"/>
          <p:cNvCxnSpPr>
            <a:cxnSpLocks/>
          </p:cNvCxnSpPr>
          <p:nvPr/>
        </p:nvCxnSpPr>
        <p:spPr>
          <a:xfrm rot="10800000" flipH="1" flipV="1">
            <a:off x="6041407" y="1534881"/>
            <a:ext cx="1234855" cy="273940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flipH="1">
            <a:off x="7344000" y="1466523"/>
            <a:ext cx="180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Luas Sub Daerah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Tampungan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berada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di Daerah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Aliran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Sungai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Belik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Kelurahan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Caturtunggal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Kec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Depok,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Sleman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dan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kelurahan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Klitren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Kec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Gondokusuman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, Yogyakarta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dekat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Embung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Langensari</a:t>
            </a:r>
            <a:endParaRPr lang="en-US" altLang="ko-KR" sz="12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7306913" y="3579862"/>
            <a:ext cx="18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koefisien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pengaliran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di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daerah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tersebut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yaitu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pemukiman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perumahan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berkelompok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terpisah-pisah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dengan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koefisien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pengaliran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(C) </a:t>
            </a:r>
            <a:r>
              <a:rPr lang="en-US" altLang="ko-KR" sz="1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sebesar</a:t>
            </a:r>
            <a:r>
              <a: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0,6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51B29E3-9998-495E-9B08-2B4B605EF4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5" y="1145298"/>
            <a:ext cx="4572000" cy="300476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C4DDB7-4163-4B34-977B-3D124CBF3EE8}"/>
              </a:ext>
            </a:extLst>
          </p:cNvPr>
          <p:cNvSpPr/>
          <p:nvPr/>
        </p:nvSpPr>
        <p:spPr>
          <a:xfrm>
            <a:off x="42992" y="4229171"/>
            <a:ext cx="5321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Dari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kurva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IDF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diatas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bahwa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intensitas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(I) yang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akan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digunakan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untuk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perhitungan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debit air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masuk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yaitu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317,289 mm/jam</a:t>
            </a:r>
          </a:p>
        </p:txBody>
      </p:sp>
      <p:cxnSp>
        <p:nvCxnSpPr>
          <p:cNvPr id="62" name="Elbow Connector 22">
            <a:extLst>
              <a:ext uri="{FF2B5EF4-FFF2-40B4-BE49-F238E27FC236}">
                <a16:creationId xmlns:a16="http://schemas.microsoft.com/office/drawing/2014/main" id="{CB0F48FD-B268-4D69-8108-01428FAAE5B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041408" y="3824628"/>
            <a:ext cx="1234855" cy="273940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DF0115D9-8B8A-43B2-99D7-0995E94DD40F}"/>
              </a:ext>
            </a:extLst>
          </p:cNvPr>
          <p:cNvSpPr txBox="1">
            <a:spLocks/>
          </p:cNvSpPr>
          <p:nvPr/>
        </p:nvSpPr>
        <p:spPr>
          <a:xfrm>
            <a:off x="467544" y="344579"/>
            <a:ext cx="3528392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Intensitas</a:t>
            </a:r>
            <a:r>
              <a:rPr lang="en-US" altLang="ko-KR" sz="3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en-US" altLang="ko-KR" sz="32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0433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2" grpId="0"/>
      <p:bldP spid="5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Debit Air </a:t>
            </a:r>
            <a:r>
              <a:rPr lang="en-US" altLang="ko-KR" sz="32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ko-KR" altLang="en-US" sz="32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68C2411-7DAC-41EE-94D6-0592F43BA93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4" b="92262" l="9118" r="92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45" r="5629" b="14863"/>
          <a:stretch/>
        </p:blipFill>
        <p:spPr>
          <a:xfrm>
            <a:off x="2023561" y="987574"/>
            <a:ext cx="2112378" cy="3679292"/>
          </a:xfrm>
          <a:prstGeom prst="rect">
            <a:avLst/>
          </a:prstGeom>
        </p:spPr>
      </p:pic>
      <p:cxnSp>
        <p:nvCxnSpPr>
          <p:cNvPr id="12" name="Elbow Connector 11"/>
          <p:cNvCxnSpPr>
            <a:cxnSpLocks/>
          </p:cNvCxnSpPr>
          <p:nvPr/>
        </p:nvCxnSpPr>
        <p:spPr>
          <a:xfrm>
            <a:off x="1549683" y="1331908"/>
            <a:ext cx="1035492" cy="529832"/>
          </a:xfrm>
          <a:prstGeom prst="bentConnector3">
            <a:avLst>
              <a:gd name="adj1" fmla="val 59331"/>
            </a:avLst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cxnSpLocks/>
          </p:cNvCxnSpPr>
          <p:nvPr/>
        </p:nvCxnSpPr>
        <p:spPr>
          <a:xfrm>
            <a:off x="1501525" y="2111344"/>
            <a:ext cx="1159586" cy="318472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</p:cNvCxnSpPr>
          <p:nvPr/>
        </p:nvCxnSpPr>
        <p:spPr>
          <a:xfrm rot="10800000" flipV="1">
            <a:off x="3388656" y="1325325"/>
            <a:ext cx="869701" cy="238318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16">
            <a:extLst>
              <a:ext uri="{FF2B5EF4-FFF2-40B4-BE49-F238E27FC236}">
                <a16:creationId xmlns:a16="http://schemas.microsoft.com/office/drawing/2014/main" id="{1042E8C7-B1B3-4173-8EBC-09D9521BAB63}"/>
              </a:ext>
            </a:extLst>
          </p:cNvPr>
          <p:cNvCxnSpPr>
            <a:cxnSpLocks/>
          </p:cNvCxnSpPr>
          <p:nvPr/>
        </p:nvCxnSpPr>
        <p:spPr>
          <a:xfrm>
            <a:off x="1377430" y="2726293"/>
            <a:ext cx="964906" cy="255322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16">
            <a:extLst>
              <a:ext uri="{FF2B5EF4-FFF2-40B4-BE49-F238E27FC236}">
                <a16:creationId xmlns:a16="http://schemas.microsoft.com/office/drawing/2014/main" id="{110B8A35-B4A6-474D-9B15-C9D7C7C33C06}"/>
              </a:ext>
            </a:extLst>
          </p:cNvPr>
          <p:cNvCxnSpPr>
            <a:cxnSpLocks/>
          </p:cNvCxnSpPr>
          <p:nvPr/>
        </p:nvCxnSpPr>
        <p:spPr>
          <a:xfrm>
            <a:off x="1377430" y="3173451"/>
            <a:ext cx="964905" cy="274578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16">
            <a:extLst>
              <a:ext uri="{FF2B5EF4-FFF2-40B4-BE49-F238E27FC236}">
                <a16:creationId xmlns:a16="http://schemas.microsoft.com/office/drawing/2014/main" id="{694CB72A-D7AD-4C06-B646-2B7DAA99C18C}"/>
              </a:ext>
            </a:extLst>
          </p:cNvPr>
          <p:cNvCxnSpPr>
            <a:cxnSpLocks/>
          </p:cNvCxnSpPr>
          <p:nvPr/>
        </p:nvCxnSpPr>
        <p:spPr>
          <a:xfrm>
            <a:off x="1377430" y="3639866"/>
            <a:ext cx="917558" cy="274567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16">
            <a:extLst>
              <a:ext uri="{FF2B5EF4-FFF2-40B4-BE49-F238E27FC236}">
                <a16:creationId xmlns:a16="http://schemas.microsoft.com/office/drawing/2014/main" id="{11B0A8E4-C5A7-4752-8B9B-C5EE39402CBD}"/>
              </a:ext>
            </a:extLst>
          </p:cNvPr>
          <p:cNvCxnSpPr>
            <a:cxnSpLocks/>
          </p:cNvCxnSpPr>
          <p:nvPr/>
        </p:nvCxnSpPr>
        <p:spPr>
          <a:xfrm flipV="1">
            <a:off x="1308516" y="4278884"/>
            <a:ext cx="896895" cy="320000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25">
            <a:extLst>
              <a:ext uri="{FF2B5EF4-FFF2-40B4-BE49-F238E27FC236}">
                <a16:creationId xmlns:a16="http://schemas.microsoft.com/office/drawing/2014/main" id="{2DA3E1A8-F517-4B5A-B7E4-6DE0723A6EFD}"/>
              </a:ext>
            </a:extLst>
          </p:cNvPr>
          <p:cNvCxnSpPr>
            <a:cxnSpLocks/>
          </p:cNvCxnSpPr>
          <p:nvPr/>
        </p:nvCxnSpPr>
        <p:spPr>
          <a:xfrm rot="10800000">
            <a:off x="3541125" y="4440762"/>
            <a:ext cx="803845" cy="206015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22">
            <a:extLst>
              <a:ext uri="{FF2B5EF4-FFF2-40B4-BE49-F238E27FC236}">
                <a16:creationId xmlns:a16="http://schemas.microsoft.com/office/drawing/2014/main" id="{DA2A70B9-A60E-435D-ADAD-5DEBE10C06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1123" y="2103965"/>
            <a:ext cx="857605" cy="174226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22">
            <a:extLst>
              <a:ext uri="{FF2B5EF4-FFF2-40B4-BE49-F238E27FC236}">
                <a16:creationId xmlns:a16="http://schemas.microsoft.com/office/drawing/2014/main" id="{56675276-8EA7-4326-ABD0-FBC454D82F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83306" y="2726293"/>
            <a:ext cx="960613" cy="163768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22">
            <a:extLst>
              <a:ext uri="{FF2B5EF4-FFF2-40B4-BE49-F238E27FC236}">
                <a16:creationId xmlns:a16="http://schemas.microsoft.com/office/drawing/2014/main" id="{BF5E63AC-F1E7-4A23-8266-A398C3D26B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37883" y="3262717"/>
            <a:ext cx="999282" cy="185310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22">
            <a:extLst>
              <a:ext uri="{FF2B5EF4-FFF2-40B4-BE49-F238E27FC236}">
                <a16:creationId xmlns:a16="http://schemas.microsoft.com/office/drawing/2014/main" id="{873D0D80-D34E-444C-8127-A0FC82BAD11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78257" y="3846686"/>
            <a:ext cx="742888" cy="161255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610DCB42-9592-4A67-B589-A582339C5D37}"/>
              </a:ext>
            </a:extLst>
          </p:cNvPr>
          <p:cNvSpPr/>
          <p:nvPr/>
        </p:nvSpPr>
        <p:spPr>
          <a:xfrm>
            <a:off x="230085" y="1135848"/>
            <a:ext cx="1437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0,9888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EE55985-DDF5-4534-B329-878E980EC5BC}"/>
              </a:ext>
            </a:extLst>
          </p:cNvPr>
          <p:cNvSpPr/>
          <p:nvPr/>
        </p:nvSpPr>
        <p:spPr>
          <a:xfrm>
            <a:off x="4283818" y="1146906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1,8906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C3F8072-1D4D-4D02-AA66-241334BC28C7}"/>
              </a:ext>
            </a:extLst>
          </p:cNvPr>
          <p:cNvSpPr/>
          <p:nvPr/>
        </p:nvSpPr>
        <p:spPr>
          <a:xfrm>
            <a:off x="208754" y="1910708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1,3947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9AC894-29ED-420E-B8A7-9F457993606F}"/>
              </a:ext>
            </a:extLst>
          </p:cNvPr>
          <p:cNvSpPr/>
          <p:nvPr/>
        </p:nvSpPr>
        <p:spPr>
          <a:xfrm>
            <a:off x="4344969" y="1927287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0,7831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1176A9E-F95F-4523-A291-ED6487BB5A9F}"/>
              </a:ext>
            </a:extLst>
          </p:cNvPr>
          <p:cNvSpPr/>
          <p:nvPr/>
        </p:nvSpPr>
        <p:spPr>
          <a:xfrm>
            <a:off x="62047" y="2501788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0,9549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312B56-51E1-46C3-A41A-C26CDAB7016E}"/>
              </a:ext>
            </a:extLst>
          </p:cNvPr>
          <p:cNvSpPr/>
          <p:nvPr/>
        </p:nvSpPr>
        <p:spPr>
          <a:xfrm>
            <a:off x="4701899" y="2532334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1,8651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48FC89-BE37-4154-A859-0F86804DAE80}"/>
              </a:ext>
            </a:extLst>
          </p:cNvPr>
          <p:cNvSpPr/>
          <p:nvPr/>
        </p:nvSpPr>
        <p:spPr>
          <a:xfrm>
            <a:off x="124095" y="2960218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1,2670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4C8A2FB-A3B4-4CFE-BF28-B25EF1837D72}"/>
              </a:ext>
            </a:extLst>
          </p:cNvPr>
          <p:cNvSpPr/>
          <p:nvPr/>
        </p:nvSpPr>
        <p:spPr>
          <a:xfrm>
            <a:off x="4587616" y="3089467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0,9001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98CF55-C7C7-4A62-A60D-F85BF7140E7C}"/>
              </a:ext>
            </a:extLst>
          </p:cNvPr>
          <p:cNvSpPr/>
          <p:nvPr/>
        </p:nvSpPr>
        <p:spPr>
          <a:xfrm>
            <a:off x="51977" y="3411085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1,6515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12A7DED-7B8F-4CAA-875D-51F3D392F2C7}"/>
              </a:ext>
            </a:extLst>
          </p:cNvPr>
          <p:cNvSpPr/>
          <p:nvPr/>
        </p:nvSpPr>
        <p:spPr>
          <a:xfrm>
            <a:off x="4466168" y="3686323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0,8561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6D3D742-86B6-4555-8114-05D571FA0AF7}"/>
              </a:ext>
            </a:extLst>
          </p:cNvPr>
          <p:cNvSpPr/>
          <p:nvPr/>
        </p:nvSpPr>
        <p:spPr>
          <a:xfrm>
            <a:off x="0" y="4417155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1,3480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B4ADD9-C26B-4BCB-8452-BF782564DFC4}"/>
              </a:ext>
            </a:extLst>
          </p:cNvPr>
          <p:cNvSpPr/>
          <p:nvPr/>
        </p:nvSpPr>
        <p:spPr>
          <a:xfrm>
            <a:off x="4285983" y="4450102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0,5075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8D0D09-96B7-4289-B828-37C0BD2649EE}"/>
              </a:ext>
            </a:extLst>
          </p:cNvPr>
          <p:cNvSpPr/>
          <p:nvPr/>
        </p:nvSpPr>
        <p:spPr>
          <a:xfrm>
            <a:off x="5707506" y="1765411"/>
            <a:ext cx="3844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Debit Total Sub DTA14,4076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05F3221-7EFF-473D-B7BE-1225469192B3}"/>
              </a:ext>
            </a:extLst>
          </p:cNvPr>
          <p:cNvSpPr/>
          <p:nvPr/>
        </p:nvSpPr>
        <p:spPr>
          <a:xfrm>
            <a:off x="5730780" y="2068765"/>
            <a:ext cx="3046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Debit Dari UGM 10,5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582B6C3-47E1-4DB4-A91F-ED82D205577F}"/>
              </a:ext>
            </a:extLst>
          </p:cNvPr>
          <p:cNvSpPr/>
          <p:nvPr/>
        </p:nvSpPr>
        <p:spPr>
          <a:xfrm>
            <a:off x="5972618" y="2805161"/>
            <a:ext cx="3193503" cy="702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Debit Total (Q1) 24,9076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≈ 24.907,6 liter/s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A16D895-D077-4E5E-AF78-67959EF21BC1}"/>
              </a:ext>
            </a:extLst>
          </p:cNvPr>
          <p:cNvSpPr/>
          <p:nvPr/>
        </p:nvSpPr>
        <p:spPr>
          <a:xfrm>
            <a:off x="7092280" y="2506950"/>
            <a:ext cx="288032" cy="292905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9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9962" y="372144"/>
            <a:ext cx="3081744" cy="576064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Debit  Air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Melalui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Saluran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(Q2)</a:t>
            </a:r>
            <a:endParaRPr lang="ko-KR" altLang="en-US" sz="2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68C2411-7DAC-41EE-94D6-0592F43BA93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4" b="92262" l="9118" r="92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45" r="5629" b="14863"/>
          <a:stretch/>
        </p:blipFill>
        <p:spPr>
          <a:xfrm>
            <a:off x="6121240" y="999123"/>
            <a:ext cx="1746883" cy="3484506"/>
          </a:xfrm>
          <a:prstGeom prst="rect">
            <a:avLst/>
          </a:prstGeom>
        </p:spPr>
      </p:pic>
      <p:cxnSp>
        <p:nvCxnSpPr>
          <p:cNvPr id="12" name="Elbow Connector 11"/>
          <p:cNvCxnSpPr>
            <a:cxnSpLocks/>
          </p:cNvCxnSpPr>
          <p:nvPr/>
        </p:nvCxnSpPr>
        <p:spPr>
          <a:xfrm>
            <a:off x="5729355" y="1325227"/>
            <a:ext cx="856325" cy="501782"/>
          </a:xfrm>
          <a:prstGeom prst="bentConnector3">
            <a:avLst>
              <a:gd name="adj1" fmla="val 59331"/>
            </a:avLst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cxnSpLocks/>
          </p:cNvCxnSpPr>
          <p:nvPr/>
        </p:nvCxnSpPr>
        <p:spPr>
          <a:xfrm flipV="1">
            <a:off x="5594229" y="2289880"/>
            <a:ext cx="958948" cy="301612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16">
            <a:extLst>
              <a:ext uri="{FF2B5EF4-FFF2-40B4-BE49-F238E27FC236}">
                <a16:creationId xmlns:a16="http://schemas.microsoft.com/office/drawing/2014/main" id="{11B0A8E4-C5A7-4752-8B9B-C5EE39402CBD}"/>
              </a:ext>
            </a:extLst>
          </p:cNvPr>
          <p:cNvCxnSpPr>
            <a:cxnSpLocks/>
          </p:cNvCxnSpPr>
          <p:nvPr/>
        </p:nvCxnSpPr>
        <p:spPr>
          <a:xfrm flipV="1">
            <a:off x="5529916" y="4116187"/>
            <a:ext cx="741709" cy="303059"/>
          </a:xfrm>
          <a:prstGeom prst="bentConnector3">
            <a:avLst/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22">
            <a:extLst>
              <a:ext uri="{FF2B5EF4-FFF2-40B4-BE49-F238E27FC236}">
                <a16:creationId xmlns:a16="http://schemas.microsoft.com/office/drawing/2014/main" id="{56675276-8EA7-4326-ABD0-FBC454D82FD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429219" y="2972860"/>
            <a:ext cx="564218" cy="165067"/>
          </a:xfrm>
          <a:prstGeom prst="bentConnector3">
            <a:avLst>
              <a:gd name="adj1" fmla="val 36960"/>
            </a:avLst>
          </a:prstGeom>
          <a:ln w="28575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AA3B07BF-CBFC-4892-B6C9-486505312382}"/>
              </a:ext>
            </a:extLst>
          </p:cNvPr>
          <p:cNvSpPr/>
          <p:nvPr/>
        </p:nvSpPr>
        <p:spPr>
          <a:xfrm>
            <a:off x="4639503" y="1048319"/>
            <a:ext cx="1191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47.423,99 </a:t>
            </a:r>
          </a:p>
          <a:p>
            <a:pPr algn="ctr"/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liter/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hari</a:t>
            </a:r>
            <a:endParaRPr lang="en-US" sz="16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2D952F8-6B7B-4259-BA01-CFFD1D220D72}"/>
              </a:ext>
            </a:extLst>
          </p:cNvPr>
          <p:cNvSpPr/>
          <p:nvPr/>
        </p:nvSpPr>
        <p:spPr>
          <a:xfrm>
            <a:off x="7954251" y="2817552"/>
            <a:ext cx="11657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89.454,33</a:t>
            </a:r>
          </a:p>
          <a:p>
            <a:pPr algn="ctr"/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liter/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hari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FEA36CD-8A10-49AE-8803-103D892D96E3}"/>
              </a:ext>
            </a:extLst>
          </p:cNvPr>
          <p:cNvSpPr/>
          <p:nvPr/>
        </p:nvSpPr>
        <p:spPr>
          <a:xfrm>
            <a:off x="4479394" y="4058540"/>
            <a:ext cx="1165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64.654,11</a:t>
            </a:r>
          </a:p>
          <a:p>
            <a:pPr algn="ctr"/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liter/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hari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01BBB7F-175F-407C-BAC9-6754CBE4D4AB}"/>
              </a:ext>
            </a:extLst>
          </p:cNvPr>
          <p:cNvSpPr/>
          <p:nvPr/>
        </p:nvSpPr>
        <p:spPr>
          <a:xfrm>
            <a:off x="4508366" y="2234941"/>
            <a:ext cx="1217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66.893,41 </a:t>
            </a:r>
          </a:p>
          <a:p>
            <a:pPr algn="ctr"/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liter/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hari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9D4C961-264B-4A3E-BB64-A5C40D490FC6}"/>
              </a:ext>
            </a:extLst>
          </p:cNvPr>
          <p:cNvSpPr/>
          <p:nvPr/>
        </p:nvSpPr>
        <p:spPr>
          <a:xfrm>
            <a:off x="783045" y="966293"/>
            <a:ext cx="2239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yaitu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11,00625 m</a:t>
            </a:r>
            <a:r>
              <a:rPr lang="en-US" sz="1600" baseline="30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/s 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07055EA-E61D-4513-BE9D-4D21B2BACD83}"/>
              </a:ext>
            </a:extLst>
          </p:cNvPr>
          <p:cNvSpPr/>
          <p:nvPr/>
        </p:nvSpPr>
        <p:spPr>
          <a:xfrm>
            <a:off x="737576" y="1222860"/>
            <a:ext cx="2623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Karena Q1 &gt; Q2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maka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saluran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tersebut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menampung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</a:t>
            </a:r>
          </a:p>
          <a:p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turun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banjir</a:t>
            </a:r>
            <a:endParaRPr lang="en-US" sz="16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04D2100-647C-4AB7-8AFC-DFB7E98FBB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" y="2459330"/>
            <a:ext cx="3534739" cy="2222101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55A65876-79A3-4796-9A6F-B822B6083AF9}"/>
              </a:ext>
            </a:extLst>
          </p:cNvPr>
          <p:cNvSpPr/>
          <p:nvPr/>
        </p:nvSpPr>
        <p:spPr>
          <a:xfrm>
            <a:off x="-239244" y="4587974"/>
            <a:ext cx="4560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Analisis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Kapasitas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Saluran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menggunakan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HEC-RAS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BC70F62-F7BA-49E3-9087-C8BDF8723F36}"/>
              </a:ext>
            </a:extLst>
          </p:cNvPr>
          <p:cNvSpPr/>
          <p:nvPr/>
        </p:nvSpPr>
        <p:spPr>
          <a:xfrm>
            <a:off x="6030748" y="4412878"/>
            <a:ext cx="3103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Jumlah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volume yang 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dipanen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268.425,83 liter/</a:t>
            </a:r>
            <a:r>
              <a:rPr lang="en-US" sz="16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hari</a:t>
            </a:r>
            <a:r>
              <a:rPr lang="en-US" sz="16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9" name="Text Placeholder 1">
            <a:extLst>
              <a:ext uri="{FF2B5EF4-FFF2-40B4-BE49-F238E27FC236}">
                <a16:creationId xmlns:a16="http://schemas.microsoft.com/office/drawing/2014/main" id="{E02B653E-152B-4B98-A224-6FBC399AD924}"/>
              </a:ext>
            </a:extLst>
          </p:cNvPr>
          <p:cNvSpPr txBox="1">
            <a:spLocks/>
          </p:cNvSpPr>
          <p:nvPr/>
        </p:nvSpPr>
        <p:spPr>
          <a:xfrm>
            <a:off x="5342385" y="351409"/>
            <a:ext cx="3081744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Volume Air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Yang </a:t>
            </a:r>
            <a:b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Dipanen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Vh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21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6" grpId="0"/>
      <p:bldP spid="97" grpId="0"/>
      <p:bldP spid="98" grpId="0"/>
      <p:bldP spid="99" grpId="0"/>
      <p:bldP spid="102" grpId="0"/>
      <p:bldP spid="103" grpId="0"/>
      <p:bldP spid="105" grpId="0"/>
      <p:bldP spid="107" grpId="0"/>
      <p:bldP spid="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766" y="411510"/>
            <a:ext cx="8820472" cy="576064"/>
          </a:xfrm>
        </p:spPr>
        <p:txBody>
          <a:bodyPr/>
          <a:lstStyle/>
          <a:p>
            <a:pPr algn="ctr"/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Kebutuhan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Rumah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Tangga</a:t>
            </a: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Pada Sub DTA 1,3,6 dan 11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92C809-D2B4-43E7-9D06-51E8CA562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02441"/>
              </p:ext>
            </p:extLst>
          </p:nvPr>
        </p:nvGraphicFramePr>
        <p:xfrm>
          <a:off x="164633" y="1347614"/>
          <a:ext cx="8814734" cy="32127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50752">
                  <a:extLst>
                    <a:ext uri="{9D8B030D-6E8A-4147-A177-3AD203B41FA5}">
                      <a16:colId xmlns:a16="http://schemas.microsoft.com/office/drawing/2014/main" val="2924872515"/>
                    </a:ext>
                  </a:extLst>
                </a:gridCol>
                <a:gridCol w="1245085">
                  <a:extLst>
                    <a:ext uri="{9D8B030D-6E8A-4147-A177-3AD203B41FA5}">
                      <a16:colId xmlns:a16="http://schemas.microsoft.com/office/drawing/2014/main" val="1398860248"/>
                    </a:ext>
                  </a:extLst>
                </a:gridCol>
                <a:gridCol w="1164453">
                  <a:extLst>
                    <a:ext uri="{9D8B030D-6E8A-4147-A177-3AD203B41FA5}">
                      <a16:colId xmlns:a16="http://schemas.microsoft.com/office/drawing/2014/main" val="2043517480"/>
                    </a:ext>
                  </a:extLst>
                </a:gridCol>
                <a:gridCol w="1292388">
                  <a:extLst>
                    <a:ext uri="{9D8B030D-6E8A-4147-A177-3AD203B41FA5}">
                      <a16:colId xmlns:a16="http://schemas.microsoft.com/office/drawing/2014/main" val="617445347"/>
                    </a:ext>
                  </a:extLst>
                </a:gridCol>
                <a:gridCol w="1304906">
                  <a:extLst>
                    <a:ext uri="{9D8B030D-6E8A-4147-A177-3AD203B41FA5}">
                      <a16:colId xmlns:a16="http://schemas.microsoft.com/office/drawing/2014/main" val="1791104258"/>
                    </a:ext>
                  </a:extLst>
                </a:gridCol>
                <a:gridCol w="1511644">
                  <a:extLst>
                    <a:ext uri="{9D8B030D-6E8A-4147-A177-3AD203B41FA5}">
                      <a16:colId xmlns:a16="http://schemas.microsoft.com/office/drawing/2014/main" val="920708222"/>
                    </a:ext>
                  </a:extLst>
                </a:gridCol>
                <a:gridCol w="1745506">
                  <a:extLst>
                    <a:ext uri="{9D8B030D-6E8A-4147-A177-3AD203B41FA5}">
                      <a16:colId xmlns:a16="http://schemas.microsoft.com/office/drawing/2014/main" val="1173549535"/>
                    </a:ext>
                  </a:extLst>
                </a:gridCol>
              </a:tblGrid>
              <a:tr h="13086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 DTA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Penggunaan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air/orang (l)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Jumlah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penduduk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Jumlah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kebutuhan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air/</a:t>
                      </a:r>
                      <a:r>
                        <a:rPr lang="en-US" sz="1200" dirty="0" err="1">
                          <a:effectLst/>
                        </a:rPr>
                        <a:t>hari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Harga PDAM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/s (Rp)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Pengeluaran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air </a:t>
                      </a:r>
                      <a:r>
                        <a:rPr lang="en-US" sz="1200" dirty="0" err="1">
                          <a:effectLst/>
                        </a:rPr>
                        <a:t>bersih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PDAM (</a:t>
                      </a:r>
                      <a:r>
                        <a:rPr lang="en-US" sz="1200" dirty="0" err="1">
                          <a:effectLst/>
                        </a:rPr>
                        <a:t>Rp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hari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extLst>
                  <a:ext uri="{0D108BD9-81ED-4DB2-BD59-A6C34878D82A}">
                    <a16:rowId xmlns:a16="http://schemas.microsoft.com/office/drawing/2014/main" val="2192430073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 DTA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21.456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75.096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extLst>
                  <a:ext uri="{0D108BD9-81ED-4DB2-BD59-A6C34878D82A}">
                    <a16:rowId xmlns:a16="http://schemas.microsoft.com/office/drawing/2014/main" val="2601119309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 DTA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105.840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extLst>
                  <a:ext uri="{0D108BD9-81ED-4DB2-BD59-A6C34878D82A}">
                    <a16:rowId xmlns:a16="http://schemas.microsoft.com/office/drawing/2014/main" val="3180820235"/>
                  </a:ext>
                </a:extLst>
              </a:tr>
              <a:tr h="4205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 DTA 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29.232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102.312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extLst>
                  <a:ext uri="{0D108BD9-81ED-4DB2-BD59-A6C34878D82A}">
                    <a16:rowId xmlns:a16="http://schemas.microsoft.com/office/drawing/2014/main" val="2127349606"/>
                  </a:ext>
                </a:extLst>
              </a:tr>
              <a:tr h="6425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 DTA 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50.688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177.408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4" marR="67814" marT="0" marB="0" anchor="ctr"/>
                </a:tc>
                <a:extLst>
                  <a:ext uri="{0D108BD9-81ED-4DB2-BD59-A6C34878D82A}">
                    <a16:rowId xmlns:a16="http://schemas.microsoft.com/office/drawing/2014/main" val="683129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910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1834" y="209436"/>
            <a:ext cx="3060332" cy="638163"/>
          </a:xfrm>
        </p:spPr>
        <p:txBody>
          <a:bodyPr>
            <a:normAutofit fontScale="90000"/>
          </a:bodyPr>
          <a:lstStyle/>
          <a:p>
            <a:r>
              <a:rPr lang="en-ID" sz="36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Potensi</a:t>
            </a:r>
            <a:r>
              <a:rPr lang="en-ID" sz="36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HERO </a:t>
            </a:r>
            <a:br>
              <a:rPr lang="en-ID" sz="36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endParaRPr lang="en-ID" sz="3600" dirty="0">
              <a:solidFill>
                <a:srgbClr val="004A74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 rot="16626352">
            <a:off x="6706599" y="1380378"/>
            <a:ext cx="1903838" cy="1903838"/>
            <a:chOff x="3052293" y="1700573"/>
            <a:chExt cx="1080000" cy="1080000"/>
          </a:xfrm>
        </p:grpSpPr>
        <p:sp>
          <p:nvSpPr>
            <p:cNvPr id="65" name="Arc 64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66" name="Arc 65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6611407" y="1285186"/>
            <a:ext cx="2094222" cy="2094222"/>
            <a:chOff x="3052293" y="1700573"/>
            <a:chExt cx="1080000" cy="1080000"/>
          </a:xfrm>
        </p:grpSpPr>
        <p:sp>
          <p:nvSpPr>
            <p:cNvPr id="68" name="Arc 67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69" name="Arc 68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 rot="10800000">
            <a:off x="6516216" y="1189995"/>
            <a:ext cx="2284604" cy="2284604"/>
            <a:chOff x="3052293" y="1700573"/>
            <a:chExt cx="1080000" cy="1080000"/>
          </a:xfrm>
        </p:grpSpPr>
        <p:sp>
          <p:nvSpPr>
            <p:cNvPr id="71" name="Arc 70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72" name="Arc 71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73" name="Title 1"/>
          <p:cNvSpPr txBox="1">
            <a:spLocks/>
          </p:cNvSpPr>
          <p:nvPr/>
        </p:nvSpPr>
        <p:spPr>
          <a:xfrm>
            <a:off x="6710715" y="1585344"/>
            <a:ext cx="1958312" cy="1476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Penyediaan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cadangan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air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09D2C2-5AFB-4B83-B42B-0E229AD46DE6}"/>
              </a:ext>
            </a:extLst>
          </p:cNvPr>
          <p:cNvGrpSpPr>
            <a:grpSpLocks noChangeAspect="1"/>
          </p:cNvGrpSpPr>
          <p:nvPr/>
        </p:nvGrpSpPr>
        <p:grpSpPr>
          <a:xfrm rot="16626352">
            <a:off x="3682263" y="1380377"/>
            <a:ext cx="1903838" cy="1903838"/>
            <a:chOff x="3052293" y="1700573"/>
            <a:chExt cx="1080000" cy="1080000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205A305D-5483-432E-B0F0-CF4853525C3F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2120E885-3FC3-49EF-AAF4-C3FBB01CB7E1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C94BC2-6B82-4A37-A2EF-8210DE19FC7B}"/>
              </a:ext>
            </a:extLst>
          </p:cNvPr>
          <p:cNvGrpSpPr>
            <a:grpSpLocks noChangeAspect="1"/>
          </p:cNvGrpSpPr>
          <p:nvPr/>
        </p:nvGrpSpPr>
        <p:grpSpPr>
          <a:xfrm>
            <a:off x="3587071" y="1285185"/>
            <a:ext cx="2094222" cy="2094222"/>
            <a:chOff x="3052293" y="1700573"/>
            <a:chExt cx="1080000" cy="10800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AA8C8A48-88BB-4518-9C8A-A511376D1052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798FDAE3-F563-4C91-BAEB-2C021936C7F3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E75AD4-F541-4630-A1D4-4EE7FAB762AD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91880" y="1189994"/>
            <a:ext cx="2284604" cy="2284604"/>
            <a:chOff x="3052293" y="1700573"/>
            <a:chExt cx="1080000" cy="1080000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5164D1BE-07A1-49D0-A8EB-6051F903BB3B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786F4B90-B250-46FC-B351-899646AE2083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2653BFA4-2802-4174-B5AE-96E3228BFCF5}"/>
              </a:ext>
            </a:extLst>
          </p:cNvPr>
          <p:cNvSpPr txBox="1">
            <a:spLocks/>
          </p:cNvSpPr>
          <p:nvPr/>
        </p:nvSpPr>
        <p:spPr>
          <a:xfrm>
            <a:off x="3686379" y="1657352"/>
            <a:ext cx="1958312" cy="1476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Pemenuhan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kebutuhan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b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</a:b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air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rumah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tangga</a:t>
            </a:r>
            <a:endParaRPr lang="en-ID" sz="2100" dirty="0">
              <a:solidFill>
                <a:srgbClr val="004A74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6B8024-159D-446B-A5D6-F9B66D758186}"/>
              </a:ext>
            </a:extLst>
          </p:cNvPr>
          <p:cNvGrpSpPr>
            <a:grpSpLocks noChangeAspect="1"/>
          </p:cNvGrpSpPr>
          <p:nvPr/>
        </p:nvGrpSpPr>
        <p:grpSpPr>
          <a:xfrm rot="16626352">
            <a:off x="533563" y="1380377"/>
            <a:ext cx="1903838" cy="1903838"/>
            <a:chOff x="3052293" y="1700573"/>
            <a:chExt cx="1080000" cy="1080000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CA44E952-D983-4E5B-9E51-BD9F78550E0C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0EEFDBAA-D6FD-41B9-925A-C6AFFDBFC953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17A009-584D-4D7A-8D16-67079205073D}"/>
              </a:ext>
            </a:extLst>
          </p:cNvPr>
          <p:cNvGrpSpPr>
            <a:grpSpLocks noChangeAspect="1"/>
          </p:cNvGrpSpPr>
          <p:nvPr/>
        </p:nvGrpSpPr>
        <p:grpSpPr>
          <a:xfrm>
            <a:off x="438371" y="1285185"/>
            <a:ext cx="2094222" cy="2094222"/>
            <a:chOff x="3052293" y="1700573"/>
            <a:chExt cx="1080000" cy="1080000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11A27D0C-F092-4834-B800-7AA55BDA8F5D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ECB351B-6ECC-4894-B47F-843EFB320CFB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16A83B-D772-4B7D-8E3E-C54869C58B8D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43180" y="1189994"/>
            <a:ext cx="2284604" cy="2284604"/>
            <a:chOff x="3052293" y="1700573"/>
            <a:chExt cx="1080000" cy="1080000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2284FB37-F7E5-4EE4-9A7C-440EE9D1A4B3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E607AFE-777D-4748-8D59-AC3998E79F94}"/>
                </a:ext>
              </a:extLst>
            </p:cNvPr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85" name="Title 1">
            <a:extLst>
              <a:ext uri="{FF2B5EF4-FFF2-40B4-BE49-F238E27FC236}">
                <a16:creationId xmlns:a16="http://schemas.microsoft.com/office/drawing/2014/main" id="{79FB39B3-A065-4E75-BAE8-30FCE7B8158A}"/>
              </a:ext>
            </a:extLst>
          </p:cNvPr>
          <p:cNvSpPr txBox="1">
            <a:spLocks/>
          </p:cNvSpPr>
          <p:nvPr/>
        </p:nvSpPr>
        <p:spPr>
          <a:xfrm>
            <a:off x="474973" y="1531685"/>
            <a:ext cx="1958312" cy="14768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Pereduksi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Banjir</a:t>
            </a:r>
            <a:endParaRPr lang="en-ID" sz="2100" dirty="0">
              <a:solidFill>
                <a:srgbClr val="004A74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8F3505-AD23-4F7C-A727-88D38AA8B42A}"/>
              </a:ext>
            </a:extLst>
          </p:cNvPr>
          <p:cNvSpPr/>
          <p:nvPr/>
        </p:nvSpPr>
        <p:spPr>
          <a:xfrm>
            <a:off x="-444266" y="3568461"/>
            <a:ext cx="3796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96,6693 % </a:t>
            </a:r>
          </a:p>
          <a:p>
            <a:pPr algn="ctr"/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Pada Sub DTA 1, 3, 6 dan 11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8254E0-EC94-406F-988B-2804D78372C3}"/>
              </a:ext>
            </a:extLst>
          </p:cNvPr>
          <p:cNvSpPr/>
          <p:nvPr/>
        </p:nvSpPr>
        <p:spPr>
          <a:xfrm>
            <a:off x="3063103" y="3489851"/>
            <a:ext cx="3204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menghemat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biaya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pengeluaran</a:t>
            </a:r>
            <a:endParaRPr lang="en-US" altLang="ko-KR" sz="14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bersih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sebesar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100%</a:t>
            </a:r>
          </a:p>
          <a:p>
            <a:pPr algn="ctr"/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Dengan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menampung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 </a:t>
            </a:r>
          </a:p>
          <a:p>
            <a:pPr algn="ctr"/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pada T1 148.850 liter/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hari</a:t>
            </a:r>
            <a:endParaRPr lang="en-US" altLang="ko-KR" sz="14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222F66-0CF2-4A73-820A-F2E8ED641717}"/>
              </a:ext>
            </a:extLst>
          </p:cNvPr>
          <p:cNvSpPr/>
          <p:nvPr/>
        </p:nvSpPr>
        <p:spPr>
          <a:xfrm>
            <a:off x="5915025" y="3578343"/>
            <a:ext cx="3391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Dengan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menampung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pada </a:t>
            </a:r>
            <a:r>
              <a:rPr lang="sv-SE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T2 119.575,83 liter/hari</a:t>
            </a:r>
            <a:endParaRPr lang="en-US" altLang="ko-KR" sz="14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7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7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44" grpId="0"/>
      <p:bldP spid="8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2000" dirty="0" err="1"/>
              <a:t>Rancanaan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Embung</a:t>
            </a:r>
            <a:r>
              <a:rPr lang="en-US" sz="2000" dirty="0"/>
              <a:t> </a:t>
            </a:r>
            <a:r>
              <a:rPr lang="en-US" sz="2000" dirty="0" err="1"/>
              <a:t>Langensari</a:t>
            </a:r>
            <a:r>
              <a:rPr lang="en-US" sz="2000" dirty="0"/>
              <a:t> dan </a:t>
            </a:r>
            <a:r>
              <a:rPr lang="en-US" sz="2000" dirty="0" err="1"/>
              <a:t>sasaran</a:t>
            </a:r>
            <a:r>
              <a:rPr lang="en-US" sz="2000" dirty="0"/>
              <a:t> </a:t>
            </a:r>
            <a:r>
              <a:rPr lang="en-US" sz="2000" dirty="0" err="1"/>
              <a:t>penerapan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“HERO” (</a:t>
            </a:r>
            <a:r>
              <a:rPr lang="en-US" sz="2000" i="1" dirty="0"/>
              <a:t>Hexagonal Underground Flood Prevention</a:t>
            </a:r>
            <a:r>
              <a:rPr lang="en-US" sz="2000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4BA63A-8B83-4383-B499-A99B10875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8"/>
          <a:stretch/>
        </p:blipFill>
        <p:spPr>
          <a:xfrm>
            <a:off x="700164" y="950727"/>
            <a:ext cx="3617128" cy="1754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21C25B-EA17-48F6-8E9A-DE3401F14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705023"/>
            <a:ext cx="3971710" cy="1762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E8D6C5-1C28-405A-B490-5DD6E5228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19" y="2705023"/>
            <a:ext cx="3608473" cy="1810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B7192A-E8CE-497C-89E4-B9DB39808B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121"/>
          <a:stretch/>
        </p:blipFill>
        <p:spPr>
          <a:xfrm>
            <a:off x="4572000" y="1059582"/>
            <a:ext cx="3971709" cy="17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9189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8423" y="80120"/>
            <a:ext cx="5915025" cy="627190"/>
          </a:xfrm>
        </p:spPr>
        <p:txBody>
          <a:bodyPr>
            <a:normAutofit fontScale="90000"/>
          </a:bodyPr>
          <a:lstStyle/>
          <a:p>
            <a:r>
              <a:rPr lang="en-ID" sz="36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Kesimpulan</a:t>
            </a:r>
            <a:endParaRPr lang="en-US" sz="3600" dirty="0">
              <a:solidFill>
                <a:srgbClr val="004A74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 rot="16626352">
            <a:off x="1474520" y="956501"/>
            <a:ext cx="1755000" cy="1755000"/>
            <a:chOff x="3052293" y="1700573"/>
            <a:chExt cx="1080000" cy="1080000"/>
          </a:xfrm>
        </p:grpSpPr>
        <p:sp>
          <p:nvSpPr>
            <p:cNvPr id="5" name="Arc 4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6" name="Arc 5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386770" y="868751"/>
            <a:ext cx="1930500" cy="1930500"/>
            <a:chOff x="3052293" y="1700573"/>
            <a:chExt cx="1080000" cy="1080000"/>
          </a:xfrm>
        </p:grpSpPr>
        <p:sp>
          <p:nvSpPr>
            <p:cNvPr id="8" name="Arc 7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 rot="10800000">
            <a:off x="1299020" y="781001"/>
            <a:ext cx="2106000" cy="2106000"/>
            <a:chOff x="3052293" y="1700573"/>
            <a:chExt cx="1080000" cy="1080000"/>
          </a:xfrm>
        </p:grpSpPr>
        <p:sp>
          <p:nvSpPr>
            <p:cNvPr id="11" name="Arc 10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12" name="Arc 11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503639" y="1222514"/>
            <a:ext cx="1696761" cy="1222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Intensitas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Hujan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sebesar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   317,289 mm/jam</a:t>
            </a:r>
            <a:endParaRPr lang="en-US" sz="2100" dirty="0">
              <a:latin typeface="Eras Demi ITC" panose="020B0805030504020804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 rot="16626352">
            <a:off x="3692435" y="956501"/>
            <a:ext cx="1755000" cy="1755000"/>
            <a:chOff x="3052293" y="1700573"/>
            <a:chExt cx="1080000" cy="1080000"/>
          </a:xfrm>
        </p:grpSpPr>
        <p:sp>
          <p:nvSpPr>
            <p:cNvPr id="15" name="Arc 14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16" name="Arc 15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3604685" y="868751"/>
            <a:ext cx="1930500" cy="1930500"/>
            <a:chOff x="3052293" y="1700573"/>
            <a:chExt cx="1080000" cy="1080000"/>
          </a:xfrm>
        </p:grpSpPr>
        <p:sp>
          <p:nvSpPr>
            <p:cNvPr id="18" name="Arc 17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 rot="10800000">
            <a:off x="3516935" y="781001"/>
            <a:ext cx="2106000" cy="2106000"/>
            <a:chOff x="3052293" y="1700573"/>
            <a:chExt cx="1080000" cy="1080000"/>
          </a:xfrm>
        </p:grpSpPr>
        <p:sp>
          <p:nvSpPr>
            <p:cNvPr id="21" name="Arc 20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22" name="Arc 21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3721554" y="1222514"/>
            <a:ext cx="1696761" cy="134923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Q1= 24,9076 m</a:t>
            </a:r>
            <a:r>
              <a:rPr lang="en-ID" sz="21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/s, Q2=  11,00625 m</a:t>
            </a:r>
            <a:r>
              <a:rPr lang="en-ID" sz="2100" baseline="300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3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/s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 rot="16626352">
            <a:off x="5910348" y="956501"/>
            <a:ext cx="1755000" cy="1755000"/>
            <a:chOff x="3052293" y="1700573"/>
            <a:chExt cx="1080000" cy="1080000"/>
          </a:xfrm>
        </p:grpSpPr>
        <p:sp>
          <p:nvSpPr>
            <p:cNvPr id="25" name="Arc 24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26" name="Arc 25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822598" y="868751"/>
            <a:ext cx="1930500" cy="1930500"/>
            <a:chOff x="3052293" y="1700573"/>
            <a:chExt cx="1080000" cy="1080000"/>
          </a:xfrm>
        </p:grpSpPr>
        <p:sp>
          <p:nvSpPr>
            <p:cNvPr id="28" name="Arc 27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29" name="Arc 28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 rot="10800000">
            <a:off x="5734848" y="781001"/>
            <a:ext cx="2106000" cy="2106000"/>
            <a:chOff x="3052293" y="1700573"/>
            <a:chExt cx="1080000" cy="1080000"/>
          </a:xfrm>
        </p:grpSpPr>
        <p:sp>
          <p:nvSpPr>
            <p:cNvPr id="31" name="Arc 30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32" name="Arc 31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5939468" y="1222514"/>
            <a:ext cx="1696761" cy="1222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(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Vh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268.425,83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liter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/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hari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untuk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4 sub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dta</a:t>
            </a:r>
            <a:endParaRPr lang="en-ID" sz="2100" dirty="0">
              <a:solidFill>
                <a:srgbClr val="004A74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 rot="16626352">
            <a:off x="1464581" y="3133168"/>
            <a:ext cx="1755000" cy="1755000"/>
            <a:chOff x="3052293" y="1700573"/>
            <a:chExt cx="1080000" cy="1080000"/>
          </a:xfrm>
        </p:grpSpPr>
        <p:sp>
          <p:nvSpPr>
            <p:cNvPr id="35" name="Arc 34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36" name="Arc 35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376831" y="3045418"/>
            <a:ext cx="1930500" cy="1930500"/>
            <a:chOff x="3052293" y="1700573"/>
            <a:chExt cx="1080000" cy="1080000"/>
          </a:xfrm>
        </p:grpSpPr>
        <p:sp>
          <p:nvSpPr>
            <p:cNvPr id="38" name="Arc 37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39" name="Arc 38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 rot="10800000">
            <a:off x="1289081" y="2957668"/>
            <a:ext cx="2106000" cy="2106000"/>
            <a:chOff x="3052293" y="1700573"/>
            <a:chExt cx="1080000" cy="1080000"/>
          </a:xfrm>
        </p:grpSpPr>
        <p:sp>
          <p:nvSpPr>
            <p:cNvPr id="41" name="Arc 40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42" name="Arc 41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1493700" y="3399181"/>
            <a:ext cx="1696761" cy="1222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mereduksi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biaya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penggunaan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air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bersih</a:t>
            </a:r>
            <a:endParaRPr lang="en-ID" sz="2100" dirty="0">
              <a:solidFill>
                <a:srgbClr val="004A74"/>
              </a:solidFill>
              <a:latin typeface="Eras Demi ITC" panose="020B08050305040208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sebesar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100%</a:t>
            </a: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 rot="16626352">
            <a:off x="3682496" y="3133168"/>
            <a:ext cx="1755000" cy="1755000"/>
            <a:chOff x="3052293" y="1700573"/>
            <a:chExt cx="1080000" cy="1080000"/>
          </a:xfrm>
        </p:grpSpPr>
        <p:sp>
          <p:nvSpPr>
            <p:cNvPr id="45" name="Arc 44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46" name="Arc 45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3594746" y="3045418"/>
            <a:ext cx="1930500" cy="1930500"/>
            <a:chOff x="3052293" y="1700573"/>
            <a:chExt cx="1080000" cy="1080000"/>
          </a:xfrm>
        </p:grpSpPr>
        <p:sp>
          <p:nvSpPr>
            <p:cNvPr id="48" name="Arc 47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49" name="Arc 48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 rot="10800000">
            <a:off x="3506996" y="2957668"/>
            <a:ext cx="2106000" cy="2106000"/>
            <a:chOff x="3052293" y="1700573"/>
            <a:chExt cx="1080000" cy="1080000"/>
          </a:xfrm>
        </p:grpSpPr>
        <p:sp>
          <p:nvSpPr>
            <p:cNvPr id="51" name="Arc 50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52" name="Arc 51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53" name="Title 1"/>
          <p:cNvSpPr txBox="1">
            <a:spLocks/>
          </p:cNvSpPr>
          <p:nvPr/>
        </p:nvSpPr>
        <p:spPr>
          <a:xfrm>
            <a:off x="3580686" y="3540170"/>
            <a:ext cx="1930500" cy="1222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menyediakan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cadangan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air</a:t>
            </a:r>
            <a:endParaRPr lang="en-US" sz="2100" dirty="0">
              <a:latin typeface="Eras Demi ITC" panose="020B0805030504020804" pitchFamily="34" charset="0"/>
            </a:endParaRP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 rot="16626352">
            <a:off x="5900409" y="3133168"/>
            <a:ext cx="1755000" cy="1755000"/>
            <a:chOff x="3052293" y="1700573"/>
            <a:chExt cx="1080000" cy="1080000"/>
          </a:xfrm>
        </p:grpSpPr>
        <p:sp>
          <p:nvSpPr>
            <p:cNvPr id="55" name="Arc 54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56" name="Arc 55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5812659" y="3045418"/>
            <a:ext cx="1930500" cy="1930500"/>
            <a:chOff x="3052293" y="1700573"/>
            <a:chExt cx="1080000" cy="1080000"/>
          </a:xfrm>
        </p:grpSpPr>
        <p:sp>
          <p:nvSpPr>
            <p:cNvPr id="58" name="Arc 57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59" name="Arc 58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 rot="10800000">
            <a:off x="5724909" y="2957668"/>
            <a:ext cx="2106000" cy="2106000"/>
            <a:chOff x="3052293" y="1700573"/>
            <a:chExt cx="1080000" cy="1080000"/>
          </a:xfrm>
        </p:grpSpPr>
        <p:sp>
          <p:nvSpPr>
            <p:cNvPr id="61" name="Arc 60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/>
            </a:prstGeom>
            <a:ln w="38100">
              <a:solidFill>
                <a:srgbClr val="00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  <p:sp>
          <p:nvSpPr>
            <p:cNvPr id="62" name="Arc 61"/>
            <p:cNvSpPr/>
            <p:nvPr/>
          </p:nvSpPr>
          <p:spPr>
            <a:xfrm>
              <a:off x="3052293" y="1700573"/>
              <a:ext cx="1080000" cy="1080000"/>
            </a:xfrm>
            <a:prstGeom prst="arc">
              <a:avLst>
                <a:gd name="adj1" fmla="val 21541931"/>
                <a:gd name="adj2" fmla="val 16253741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Eras Demi ITC" panose="020B0805030504020804" pitchFamily="34" charset="0"/>
              </a:endParaRPr>
            </a:p>
          </p:txBody>
        </p:sp>
      </p:grpSp>
      <p:sp>
        <p:nvSpPr>
          <p:cNvPr id="63" name="Title 1"/>
          <p:cNvSpPr txBox="1">
            <a:spLocks/>
          </p:cNvSpPr>
          <p:nvPr/>
        </p:nvSpPr>
        <p:spPr>
          <a:xfrm>
            <a:off x="5929529" y="3399181"/>
            <a:ext cx="1696761" cy="12229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mereduksi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banjir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D" sz="2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sebesar</a:t>
            </a:r>
            <a:r>
              <a:rPr lang="en-ID" sz="2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96,6693 %</a:t>
            </a:r>
          </a:p>
        </p:txBody>
      </p:sp>
    </p:spTree>
    <p:extLst>
      <p:ext uri="{BB962C8B-B14F-4D97-AF65-F5344CB8AC3E}">
        <p14:creationId xmlns:p14="http://schemas.microsoft.com/office/powerpoint/2010/main" val="20121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3" grpId="0"/>
      <p:bldP spid="43" grpId="0"/>
      <p:bldP spid="53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40CBB05D-E29C-4307-A577-7428FA88D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4"/>
          <a:stretch/>
        </p:blipFill>
        <p:spPr bwMode="auto">
          <a:xfrm>
            <a:off x="1259632" y="1203598"/>
            <a:ext cx="63926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73CAB5-008E-4C72-9191-056614D2C323}"/>
              </a:ext>
            </a:extLst>
          </p:cNvPr>
          <p:cNvSpPr/>
          <p:nvPr/>
        </p:nvSpPr>
        <p:spPr>
          <a:xfrm>
            <a:off x="5752102" y="1419622"/>
            <a:ext cx="864096" cy="8640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63DBC6-B1F9-4C8C-8334-5773060C7DC0}"/>
              </a:ext>
            </a:extLst>
          </p:cNvPr>
          <p:cNvSpPr/>
          <p:nvPr/>
        </p:nvSpPr>
        <p:spPr>
          <a:xfrm>
            <a:off x="2267744" y="2283718"/>
            <a:ext cx="864096" cy="8640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E55C8-75A7-4B92-91F5-B4CCC10FBFD8}"/>
              </a:ext>
            </a:extLst>
          </p:cNvPr>
          <p:cNvSpPr/>
          <p:nvPr/>
        </p:nvSpPr>
        <p:spPr>
          <a:xfrm>
            <a:off x="1331640" y="3219822"/>
            <a:ext cx="864096" cy="8640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30F7E1-947E-4A30-9B53-0F1CA127147E}"/>
              </a:ext>
            </a:extLst>
          </p:cNvPr>
          <p:cNvSpPr/>
          <p:nvPr/>
        </p:nvSpPr>
        <p:spPr>
          <a:xfrm>
            <a:off x="4023910" y="2283718"/>
            <a:ext cx="864096" cy="86409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9F41E25-5440-432E-BFC5-EF19F90F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86" y="135763"/>
            <a:ext cx="309634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:a16="http://schemas.microsoft.com/office/drawing/2014/main" id="{909BB526-DEEB-4BAD-B597-6ADAA289D2EC}"/>
              </a:ext>
            </a:extLst>
          </p:cNvPr>
          <p:cNvSpPr/>
          <p:nvPr/>
        </p:nvSpPr>
        <p:spPr>
          <a:xfrm>
            <a:off x="4427807" y="3742070"/>
            <a:ext cx="1917000" cy="97195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8" b="6314"/>
          <a:stretch/>
        </p:blipFill>
        <p:spPr>
          <a:xfrm>
            <a:off x="2297672" y="861860"/>
            <a:ext cx="1909763" cy="2838450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31925" r="6183"/>
          <a:stretch/>
        </p:blipFill>
        <p:spPr>
          <a:xfrm>
            <a:off x="4473145" y="858591"/>
            <a:ext cx="1871662" cy="2824162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r="25356"/>
          <a:stretch>
            <a:fillRect/>
          </a:stretch>
        </p:blipFill>
        <p:spPr>
          <a:xfrm>
            <a:off x="6804248" y="818445"/>
            <a:ext cx="1871662" cy="2835275"/>
          </a:xfrm>
          <a:prstGeom prst="rect">
            <a:avLst/>
          </a:prstGeom>
        </p:spPr>
      </p:pic>
      <p:sp>
        <p:nvSpPr>
          <p:cNvPr id="34" name="Rectangle 3">
            <a:extLst>
              <a:ext uri="{FF2B5EF4-FFF2-40B4-BE49-F238E27FC236}">
                <a16:creationId xmlns:a16="http://schemas.microsoft.com/office/drawing/2014/main" id="{3E94082F-E03C-47EB-A7D2-63D1A30ABDFC}"/>
              </a:ext>
            </a:extLst>
          </p:cNvPr>
          <p:cNvSpPr/>
          <p:nvPr/>
        </p:nvSpPr>
        <p:spPr>
          <a:xfrm>
            <a:off x="2283780" y="3787354"/>
            <a:ext cx="1917000" cy="97195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2"/>
              </a:solidFill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16D024A4-7B3F-40AF-88C7-8E6F4FD1D867}"/>
              </a:ext>
            </a:extLst>
          </p:cNvPr>
          <p:cNvSpPr/>
          <p:nvPr/>
        </p:nvSpPr>
        <p:spPr>
          <a:xfrm>
            <a:off x="6734706" y="3752596"/>
            <a:ext cx="2128064" cy="97195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>
              <a:solidFill>
                <a:schemeClr val="tx2"/>
              </a:solidFill>
            </a:endParaRPr>
          </a:p>
        </p:txBody>
      </p:sp>
      <p:grpSp>
        <p:nvGrpSpPr>
          <p:cNvPr id="52" name="Group 22">
            <a:extLst>
              <a:ext uri="{FF2B5EF4-FFF2-40B4-BE49-F238E27FC236}">
                <a16:creationId xmlns:a16="http://schemas.microsoft.com/office/drawing/2014/main" id="{61D445C9-0F8D-46F0-ACA4-072A76405960}"/>
              </a:ext>
            </a:extLst>
          </p:cNvPr>
          <p:cNvGrpSpPr/>
          <p:nvPr/>
        </p:nvGrpSpPr>
        <p:grpSpPr>
          <a:xfrm>
            <a:off x="4459964" y="3889064"/>
            <a:ext cx="1768220" cy="726126"/>
            <a:chOff x="2888029" y="2780927"/>
            <a:chExt cx="1957147" cy="730168"/>
          </a:xfrm>
        </p:grpSpPr>
        <p:sp>
          <p:nvSpPr>
            <p:cNvPr id="53" name="Text Placeholder 22">
              <a:extLst>
                <a:ext uri="{FF2B5EF4-FFF2-40B4-BE49-F238E27FC236}">
                  <a16:creationId xmlns:a16="http://schemas.microsoft.com/office/drawing/2014/main" id="{51CEFC2D-86E8-409E-BFB3-C483F07013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88031" y="2780927"/>
              <a:ext cx="1957145" cy="36216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12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Arief Ilham Akbar 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54" name="Text Placeholder 23">
              <a:extLst>
                <a:ext uri="{FF2B5EF4-FFF2-40B4-BE49-F238E27FC236}">
                  <a16:creationId xmlns:a16="http://schemas.microsoft.com/office/drawing/2014/main" id="{53346BDE-8626-4186-B5AC-29A34E157D4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88029" y="3068972"/>
              <a:ext cx="1957145" cy="44212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1050" dirty="0">
                  <a:solidFill>
                    <a:schemeClr val="bg1"/>
                  </a:solidFill>
                  <a:latin typeface="Arial Black" pitchFamily="34" charset="0"/>
                </a:rPr>
                <a:t>17/410615/SV/12542</a:t>
              </a:r>
              <a:br>
                <a:rPr lang="en-US" sz="1050" dirty="0">
                  <a:solidFill>
                    <a:schemeClr val="bg1"/>
                  </a:solidFill>
                  <a:latin typeface="Arial Black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 Black" pitchFamily="34" charset="0"/>
                </a:rPr>
                <a:t>D4 TPPIS 2017</a:t>
              </a:r>
              <a:endParaRPr lang="id-ID" sz="105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252553" y="108945"/>
            <a:ext cx="4330162" cy="4799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rchitext" pitchFamily="2" charset="0"/>
              </a:rPr>
              <a:t>BANYUGAMA</a:t>
            </a:r>
            <a:r>
              <a:rPr lang="id-ID" sz="2100" dirty="0">
                <a:solidFill>
                  <a:schemeClr val="bg1"/>
                </a:solidFill>
                <a:latin typeface="Architext" pitchFamily="2" charset="0"/>
              </a:rPr>
              <a:t> TEAM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40" y="4870523"/>
            <a:ext cx="9142471" cy="2729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dirty="0">
              <a:solidFill>
                <a:schemeClr val="tx1"/>
              </a:solidFill>
              <a:latin typeface="Time new romans"/>
            </a:endParaRPr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61D445C9-0F8D-46F0-ACA4-072A76405960}"/>
              </a:ext>
            </a:extLst>
          </p:cNvPr>
          <p:cNvGrpSpPr/>
          <p:nvPr/>
        </p:nvGrpSpPr>
        <p:grpSpPr>
          <a:xfrm>
            <a:off x="2370373" y="3901966"/>
            <a:ext cx="1743814" cy="726126"/>
            <a:chOff x="2888029" y="2780927"/>
            <a:chExt cx="1957146" cy="730168"/>
          </a:xfrm>
        </p:grpSpPr>
        <p:sp>
          <p:nvSpPr>
            <p:cNvPr id="38" name="Text Placeholder 22">
              <a:extLst>
                <a:ext uri="{FF2B5EF4-FFF2-40B4-BE49-F238E27FC236}">
                  <a16:creationId xmlns:a16="http://schemas.microsoft.com/office/drawing/2014/main" id="{51CEFC2D-86E8-409E-BFB3-C483F07013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88030" y="2780927"/>
              <a:ext cx="1957145" cy="36216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Ferdiansya</a:t>
              </a:r>
            </a:p>
          </p:txBody>
        </p:sp>
        <p:sp>
          <p:nvSpPr>
            <p:cNvPr id="40" name="Text Placeholder 23">
              <a:extLst>
                <a:ext uri="{FF2B5EF4-FFF2-40B4-BE49-F238E27FC236}">
                  <a16:creationId xmlns:a16="http://schemas.microsoft.com/office/drawing/2014/main" id="{53346BDE-8626-4186-B5AC-29A34E157D4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88029" y="3068972"/>
              <a:ext cx="1957145" cy="44212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1050" dirty="0">
                  <a:solidFill>
                    <a:schemeClr val="bg1"/>
                  </a:solidFill>
                  <a:latin typeface="Arial Black" pitchFamily="34" charset="0"/>
                </a:rPr>
                <a:t>17/416001/SV/13739</a:t>
              </a:r>
              <a:br>
                <a:rPr lang="en-US" sz="1050" dirty="0">
                  <a:solidFill>
                    <a:schemeClr val="bg1"/>
                  </a:solidFill>
                  <a:latin typeface="Arial Black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 Black" pitchFamily="34" charset="0"/>
                </a:rPr>
                <a:t>D4 TPPIS 2017</a:t>
              </a:r>
              <a:endParaRPr lang="id-ID" sz="105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61D445C9-0F8D-46F0-ACA4-072A76405960}"/>
              </a:ext>
            </a:extLst>
          </p:cNvPr>
          <p:cNvGrpSpPr/>
          <p:nvPr/>
        </p:nvGrpSpPr>
        <p:grpSpPr>
          <a:xfrm>
            <a:off x="6593216" y="3867894"/>
            <a:ext cx="2443280" cy="726125"/>
            <a:chOff x="2628802" y="2780928"/>
            <a:chExt cx="2578742" cy="730167"/>
          </a:xfrm>
        </p:grpSpPr>
        <p:sp>
          <p:nvSpPr>
            <p:cNvPr id="42" name="Text Placeholder 22">
              <a:extLst>
                <a:ext uri="{FF2B5EF4-FFF2-40B4-BE49-F238E27FC236}">
                  <a16:creationId xmlns:a16="http://schemas.microsoft.com/office/drawing/2014/main" id="{51CEFC2D-86E8-409E-BFB3-C483F07013A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28802" y="2780928"/>
              <a:ext cx="2578742" cy="36216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Florentino Yoga Asmara</a:t>
              </a:r>
            </a:p>
          </p:txBody>
        </p:sp>
        <p:sp>
          <p:nvSpPr>
            <p:cNvPr id="43" name="Text Placeholder 23">
              <a:extLst>
                <a:ext uri="{FF2B5EF4-FFF2-40B4-BE49-F238E27FC236}">
                  <a16:creationId xmlns:a16="http://schemas.microsoft.com/office/drawing/2014/main" id="{53346BDE-8626-4186-B5AC-29A34E157D4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88029" y="3068972"/>
              <a:ext cx="1957145" cy="44212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sz="1050" dirty="0">
                  <a:solidFill>
                    <a:schemeClr val="bg1"/>
                  </a:solidFill>
                  <a:latin typeface="Arial Black" pitchFamily="34" charset="0"/>
                </a:rPr>
                <a:t>17/4106</a:t>
              </a:r>
              <a:r>
                <a:rPr lang="en-US" sz="1050" dirty="0">
                  <a:solidFill>
                    <a:schemeClr val="bg1"/>
                  </a:solidFill>
                  <a:latin typeface="Arial Black" pitchFamily="34" charset="0"/>
                </a:rPr>
                <a:t>21/</a:t>
              </a:r>
              <a:r>
                <a:rPr lang="id-ID" sz="1050" dirty="0">
                  <a:solidFill>
                    <a:schemeClr val="bg1"/>
                  </a:solidFill>
                  <a:latin typeface="Arial Black" pitchFamily="34" charset="0"/>
                </a:rPr>
                <a:t>SV/12</a:t>
              </a:r>
              <a:r>
                <a:rPr lang="en-US" sz="1050" dirty="0">
                  <a:solidFill>
                    <a:schemeClr val="bg1"/>
                  </a:solidFill>
                  <a:latin typeface="Arial Black" pitchFamily="34" charset="0"/>
                </a:rPr>
                <a:t>548</a:t>
              </a:r>
              <a:br>
                <a:rPr lang="en-US" sz="1050" dirty="0">
                  <a:solidFill>
                    <a:schemeClr val="bg1"/>
                  </a:solidFill>
                  <a:latin typeface="Arial Black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 Black" pitchFamily="34" charset="0"/>
                </a:rPr>
                <a:t>D4 TPPIS 2017</a:t>
              </a:r>
              <a:endParaRPr lang="id-ID" sz="105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7" y="3401369"/>
            <a:ext cx="1273317" cy="1273317"/>
          </a:xfrm>
          <a:prstGeom prst="rect">
            <a:avLst/>
          </a:prstGeom>
        </p:spPr>
      </p:pic>
      <p:pic>
        <p:nvPicPr>
          <p:cNvPr id="1028" name="Picture 4" descr="Image result for logo ugm">
            <a:extLst>
              <a:ext uri="{FF2B5EF4-FFF2-40B4-BE49-F238E27FC236}">
                <a16:creationId xmlns:a16="http://schemas.microsoft.com/office/drawing/2014/main" id="{D5C75D68-2905-4499-B0AF-C7ADFF215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6" y="1317200"/>
            <a:ext cx="2028564" cy="20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7039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7"/>
          <p:cNvSpPr txBox="1">
            <a:spLocks/>
          </p:cNvSpPr>
          <p:nvPr/>
        </p:nvSpPr>
        <p:spPr>
          <a:xfrm>
            <a:off x="4860032" y="666908"/>
            <a:ext cx="3672408" cy="1221852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Untuk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penentuan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luasan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bisa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menggunakan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software </a:t>
            </a:r>
          </a:p>
          <a:p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khusus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pemetaan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agar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mendapat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luasan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yang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akurat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4866534" y="2222868"/>
            <a:ext cx="3672408" cy="924946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Jika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ingin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mereduksi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debit air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melalui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permukaan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(Q1) yang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lebih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besar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bisa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dipasang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setidaknya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tampung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pertama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(T1) pada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setiap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Sub DTA</a:t>
            </a: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1523189" y="1646804"/>
            <a:ext cx="1896683" cy="184989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SARAN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" name="Picture 4" descr="Related image">
            <a:extLst>
              <a:ext uri="{FF2B5EF4-FFF2-40B4-BE49-F238E27FC236}">
                <a16:creationId xmlns:a16="http://schemas.microsoft.com/office/drawing/2014/main" id="{27126147-F4DA-4FE3-B567-57568ADA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69" y="553763"/>
            <a:ext cx="1296144" cy="1221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tandon air">
            <a:extLst>
              <a:ext uri="{FF2B5EF4-FFF2-40B4-BE49-F238E27FC236}">
                <a16:creationId xmlns:a16="http://schemas.microsoft.com/office/drawing/2014/main" id="{C6E891DA-BBDE-4D06-A6C0-E8D8C61A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2" y="1987615"/>
            <a:ext cx="1224256" cy="12357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lated image">
            <a:extLst>
              <a:ext uri="{FF2B5EF4-FFF2-40B4-BE49-F238E27FC236}">
                <a16:creationId xmlns:a16="http://schemas.microsoft.com/office/drawing/2014/main" id="{79CA2334-E807-45BC-B317-28B29552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54" y="3413093"/>
            <a:ext cx="1380832" cy="1208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BB69DCE-5F45-4408-ADB2-2FCDA7BD41FA}"/>
              </a:ext>
            </a:extLst>
          </p:cNvPr>
          <p:cNvSpPr txBox="1">
            <a:spLocks/>
          </p:cNvSpPr>
          <p:nvPr/>
        </p:nvSpPr>
        <p:spPr>
          <a:xfrm>
            <a:off x="4926686" y="3663028"/>
            <a:ext cx="3672408" cy="924946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Diperlukan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kerjasama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dari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seluruh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pihak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agar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inovasi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ini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dapat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benar-benar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di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implementasikan</a:t>
            </a:r>
            <a:endParaRPr lang="en-US" altLang="ko-KR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23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85991B-B9FF-4BEB-B595-572E8C231673}"/>
              </a:ext>
            </a:extLst>
          </p:cNvPr>
          <p:cNvSpPr txBox="1">
            <a:spLocks/>
          </p:cNvSpPr>
          <p:nvPr/>
        </p:nvSpPr>
        <p:spPr>
          <a:xfrm>
            <a:off x="395536" y="483518"/>
            <a:ext cx="8496944" cy="41764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Asdak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Chay</a:t>
            </a:r>
            <a:r>
              <a:rPr lang="en-US" sz="1400" dirty="0">
                <a:solidFill>
                  <a:schemeClr val="bg1"/>
                </a:solidFill>
              </a:rPr>
              <a:t>. (1995).</a:t>
            </a:r>
            <a:r>
              <a:rPr lang="en-US" sz="1400" i="1" dirty="0" err="1">
                <a:solidFill>
                  <a:schemeClr val="bg1"/>
                </a:solidFill>
              </a:rPr>
              <a:t>Hidrologi</a:t>
            </a:r>
            <a:r>
              <a:rPr lang="en-US" sz="1400" i="1" dirty="0">
                <a:solidFill>
                  <a:schemeClr val="bg1"/>
                </a:solidFill>
              </a:rPr>
              <a:t> dan </a:t>
            </a:r>
            <a:r>
              <a:rPr lang="en-US" sz="1400" i="1" dirty="0" err="1">
                <a:solidFill>
                  <a:schemeClr val="bg1"/>
                </a:solidFill>
              </a:rPr>
              <a:t>Pengelolaan</a:t>
            </a:r>
            <a:r>
              <a:rPr lang="en-US" sz="1400" i="1" dirty="0">
                <a:solidFill>
                  <a:schemeClr val="bg1"/>
                </a:solidFill>
              </a:rPr>
              <a:t> Daerah </a:t>
            </a:r>
            <a:r>
              <a:rPr lang="en-US" sz="1400" i="1" dirty="0" err="1">
                <a:solidFill>
                  <a:schemeClr val="bg1"/>
                </a:solidFill>
              </a:rPr>
              <a:t>Aliran</a:t>
            </a:r>
            <a:r>
              <a:rPr lang="en-US" sz="1400" i="1" dirty="0">
                <a:solidFill>
                  <a:schemeClr val="bg1"/>
                </a:solidFill>
              </a:rPr>
              <a:t> Sungai</a:t>
            </a:r>
            <a:r>
              <a:rPr lang="en-US" sz="1400" dirty="0">
                <a:solidFill>
                  <a:schemeClr val="bg1"/>
                </a:solidFill>
              </a:rPr>
              <a:t>. Yogyakarta:  Gadjah </a:t>
            </a:r>
            <a:r>
              <a:rPr lang="en-US" sz="1400" dirty="0" err="1">
                <a:solidFill>
                  <a:schemeClr val="bg1"/>
                </a:solidFill>
              </a:rPr>
              <a:t>Mada</a:t>
            </a:r>
            <a:r>
              <a:rPr lang="en-US" sz="1400" dirty="0">
                <a:solidFill>
                  <a:schemeClr val="bg1"/>
                </a:solidFill>
              </a:rPr>
              <a:t> University Press.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Anonim</a:t>
            </a:r>
            <a:r>
              <a:rPr lang="en-US" sz="1400" dirty="0">
                <a:solidFill>
                  <a:schemeClr val="bg1"/>
                </a:solidFill>
              </a:rPr>
              <a:t>. 2012. </a:t>
            </a:r>
            <a:r>
              <a:rPr lang="en-US" sz="1400" i="1" dirty="0">
                <a:solidFill>
                  <a:schemeClr val="bg1"/>
                </a:solidFill>
              </a:rPr>
              <a:t>Rainwater Harvesting Best Practice Guidebook: Residential Rainwater Harvesting Design and Installation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Kanada</a:t>
            </a:r>
            <a:r>
              <a:rPr lang="en-US" sz="1400" dirty="0">
                <a:solidFill>
                  <a:schemeClr val="bg1"/>
                </a:solidFill>
              </a:rPr>
              <a:t>: Regional District of Nanaimo, Nanaimo, B.C.</a:t>
            </a:r>
          </a:p>
          <a:p>
            <a:r>
              <a:rPr lang="en-US" sz="1400" dirty="0">
                <a:solidFill>
                  <a:schemeClr val="bg1"/>
                </a:solidFill>
              </a:rPr>
              <a:t>https://www.jawapos.com/jpg-today/03/12/2018/sungai-belik-meluap-puluhan-rumah-di-jogja-terendam-banjir/. </a:t>
            </a:r>
            <a:r>
              <a:rPr lang="en-US" sz="1400" dirty="0" err="1">
                <a:solidFill>
                  <a:schemeClr val="bg1"/>
                </a:solidFill>
              </a:rPr>
              <a:t>Diakses</a:t>
            </a:r>
            <a:r>
              <a:rPr lang="en-US" sz="1400" dirty="0">
                <a:solidFill>
                  <a:schemeClr val="bg1"/>
                </a:solidFill>
              </a:rPr>
              <a:t> 30 </a:t>
            </a:r>
            <a:r>
              <a:rPr lang="en-US" sz="1400" dirty="0" err="1">
                <a:solidFill>
                  <a:schemeClr val="bg1"/>
                </a:solidFill>
              </a:rPr>
              <a:t>Juni</a:t>
            </a:r>
            <a:r>
              <a:rPr lang="en-US" sz="1400" dirty="0">
                <a:solidFill>
                  <a:schemeClr val="bg1"/>
                </a:solidFill>
              </a:rPr>
              <a:t> 2019</a:t>
            </a:r>
          </a:p>
          <a:p>
            <a:r>
              <a:rPr lang="en-US" sz="1400" dirty="0">
                <a:solidFill>
                  <a:schemeClr val="bg1"/>
                </a:solidFill>
              </a:rPr>
              <a:t>https://tirto.id/hujan-lebat-akibatkan-banjir-dan-longsor-di-yogyakarta-djJZ. </a:t>
            </a:r>
            <a:r>
              <a:rPr lang="en-US" sz="1400" dirty="0" err="1">
                <a:solidFill>
                  <a:schemeClr val="bg1"/>
                </a:solidFill>
              </a:rPr>
              <a:t>Diakses</a:t>
            </a:r>
            <a:r>
              <a:rPr lang="en-US" sz="1400" dirty="0">
                <a:solidFill>
                  <a:schemeClr val="bg1"/>
                </a:solidFill>
              </a:rPr>
              <a:t> 1 </a:t>
            </a:r>
            <a:r>
              <a:rPr lang="en-US" sz="1400" dirty="0" err="1">
                <a:solidFill>
                  <a:schemeClr val="bg1"/>
                </a:solidFill>
              </a:rPr>
              <a:t>Juli</a:t>
            </a:r>
            <a:r>
              <a:rPr lang="en-US" sz="1400" dirty="0">
                <a:solidFill>
                  <a:schemeClr val="bg1"/>
                </a:solidFill>
              </a:rPr>
              <a:t> 2019</a:t>
            </a:r>
          </a:p>
          <a:p>
            <a:r>
              <a:rPr lang="en-US" sz="1400" dirty="0">
                <a:solidFill>
                  <a:schemeClr val="bg1"/>
                </a:solidFill>
              </a:rPr>
              <a:t>https://www.pu.go.id/berita/view/4175/pemakaian-air-rumah-tangga-perkotaan-144-liter-perhari. </a:t>
            </a:r>
            <a:r>
              <a:rPr lang="en-US" sz="1400" dirty="0" err="1">
                <a:solidFill>
                  <a:schemeClr val="bg1"/>
                </a:solidFill>
              </a:rPr>
              <a:t>Diakses</a:t>
            </a:r>
            <a:r>
              <a:rPr lang="en-US" sz="1400" dirty="0">
                <a:solidFill>
                  <a:schemeClr val="bg1"/>
                </a:solidFill>
              </a:rPr>
              <a:t> 2 </a:t>
            </a:r>
            <a:r>
              <a:rPr lang="en-US" sz="1400" dirty="0" err="1">
                <a:solidFill>
                  <a:schemeClr val="bg1"/>
                </a:solidFill>
              </a:rPr>
              <a:t>Juli</a:t>
            </a:r>
            <a:r>
              <a:rPr lang="en-US" sz="1400" dirty="0">
                <a:solidFill>
                  <a:schemeClr val="bg1"/>
                </a:solidFill>
              </a:rPr>
              <a:t> 2019</a:t>
            </a:r>
          </a:p>
          <a:p>
            <a:r>
              <a:rPr lang="en-US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https://kependudukan.jogjaprov.go.id</a:t>
            </a:r>
            <a:r>
              <a:rPr lang="en-US" sz="1400" dirty="0">
                <a:solidFill>
                  <a:schemeClr val="bg1"/>
                </a:solidFill>
              </a:rPr>
              <a:t>.Diakses 15 </a:t>
            </a:r>
            <a:r>
              <a:rPr lang="en-US" sz="1400" dirty="0" err="1">
                <a:solidFill>
                  <a:schemeClr val="bg1"/>
                </a:solidFill>
              </a:rPr>
              <a:t>Juli</a:t>
            </a:r>
            <a:r>
              <a:rPr lang="en-US" sz="1400" dirty="0">
                <a:solidFill>
                  <a:schemeClr val="bg1"/>
                </a:solidFill>
              </a:rPr>
              <a:t> 2019.</a:t>
            </a:r>
          </a:p>
          <a:p>
            <a:r>
              <a:rPr lang="en-US" sz="1400" dirty="0">
                <a:solidFill>
                  <a:schemeClr val="bg1"/>
                </a:solidFill>
              </a:rPr>
              <a:t>https://jogja.tribunnews.com/2017/10/12/tambahan-pasokan-air-pdam-tirtamarta-yogyakarta-tunggu-instalasi. </a:t>
            </a:r>
            <a:r>
              <a:rPr lang="en-US" sz="1400" dirty="0" err="1">
                <a:solidFill>
                  <a:schemeClr val="bg1"/>
                </a:solidFill>
              </a:rPr>
              <a:t>Diakses</a:t>
            </a:r>
            <a:r>
              <a:rPr lang="en-US" sz="1400" dirty="0">
                <a:solidFill>
                  <a:schemeClr val="bg1"/>
                </a:solidFill>
              </a:rPr>
              <a:t> 21 </a:t>
            </a:r>
            <a:r>
              <a:rPr lang="en-US" sz="1400" dirty="0" err="1">
                <a:solidFill>
                  <a:schemeClr val="bg1"/>
                </a:solidFill>
              </a:rPr>
              <a:t>Juli</a:t>
            </a:r>
            <a:r>
              <a:rPr lang="en-US" sz="1400" dirty="0">
                <a:solidFill>
                  <a:schemeClr val="bg1"/>
                </a:solidFill>
              </a:rPr>
              <a:t> 2019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Maryono</a:t>
            </a:r>
            <a:r>
              <a:rPr lang="en-US" sz="1400" dirty="0">
                <a:solidFill>
                  <a:schemeClr val="bg1"/>
                </a:solidFill>
              </a:rPr>
              <a:t>, A. (2016).</a:t>
            </a:r>
            <a:r>
              <a:rPr lang="en-US" sz="1400" i="1" dirty="0" err="1">
                <a:solidFill>
                  <a:schemeClr val="bg1"/>
                </a:solidFill>
              </a:rPr>
              <a:t>Menanggani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Banjir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Kekeringan</a:t>
            </a:r>
            <a:r>
              <a:rPr lang="en-US" sz="1400" i="1" dirty="0">
                <a:solidFill>
                  <a:schemeClr val="bg1"/>
                </a:solidFill>
              </a:rPr>
              <a:t>, dan  </a:t>
            </a:r>
            <a:r>
              <a:rPr lang="en-US" sz="1400" i="1" dirty="0" err="1">
                <a:solidFill>
                  <a:schemeClr val="bg1"/>
                </a:solidFill>
              </a:rPr>
              <a:t>Lingkungan</a:t>
            </a:r>
            <a:r>
              <a:rPr lang="en-US" sz="1400" dirty="0">
                <a:solidFill>
                  <a:schemeClr val="bg1"/>
                </a:solidFill>
              </a:rPr>
              <a:t>. Yogyakarta:  Gadjah </a:t>
            </a:r>
            <a:r>
              <a:rPr lang="en-US" sz="1400" dirty="0" err="1">
                <a:solidFill>
                  <a:schemeClr val="bg1"/>
                </a:solidFill>
              </a:rPr>
              <a:t>Mada</a:t>
            </a:r>
            <a:r>
              <a:rPr lang="en-US" sz="1400" dirty="0">
                <a:solidFill>
                  <a:schemeClr val="bg1"/>
                </a:solidFill>
              </a:rPr>
              <a:t> University Press.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Maryono</a:t>
            </a:r>
            <a:r>
              <a:rPr lang="en-US" sz="1400" dirty="0">
                <a:solidFill>
                  <a:schemeClr val="bg1"/>
                </a:solidFill>
              </a:rPr>
              <a:t>, A. (2005).</a:t>
            </a:r>
            <a:r>
              <a:rPr lang="en-US" sz="1400" i="1" dirty="0" err="1">
                <a:solidFill>
                  <a:schemeClr val="bg1"/>
                </a:solidFill>
              </a:rPr>
              <a:t>Memanen</a:t>
            </a:r>
            <a:r>
              <a:rPr lang="en-US" sz="1400" i="1" dirty="0">
                <a:solidFill>
                  <a:schemeClr val="bg1"/>
                </a:solidFill>
              </a:rPr>
              <a:t>  Air </a:t>
            </a:r>
            <a:r>
              <a:rPr lang="en-US" sz="1400" i="1" dirty="0" err="1">
                <a:solidFill>
                  <a:schemeClr val="bg1"/>
                </a:solidFill>
              </a:rPr>
              <a:t>Hujan</a:t>
            </a:r>
            <a:r>
              <a:rPr lang="en-US" sz="1400" dirty="0">
                <a:solidFill>
                  <a:schemeClr val="bg1"/>
                </a:solidFill>
              </a:rPr>
              <a:t>. Yogyakarta:  Gadjah </a:t>
            </a:r>
            <a:r>
              <a:rPr lang="en-US" sz="1400" dirty="0" err="1">
                <a:solidFill>
                  <a:schemeClr val="bg1"/>
                </a:solidFill>
              </a:rPr>
              <a:t>Mada</a:t>
            </a:r>
            <a:r>
              <a:rPr lang="en-US" sz="1400" dirty="0">
                <a:solidFill>
                  <a:schemeClr val="bg1"/>
                </a:solidFill>
              </a:rPr>
              <a:t> University Press.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Praja</a:t>
            </a:r>
            <a:r>
              <a:rPr lang="en-US" sz="1400" dirty="0">
                <a:solidFill>
                  <a:schemeClr val="bg1"/>
                </a:solidFill>
              </a:rPr>
              <a:t>, S. A. and </a:t>
            </a:r>
            <a:r>
              <a:rPr lang="en-US" sz="1400" dirty="0" err="1">
                <a:solidFill>
                  <a:schemeClr val="bg1"/>
                </a:solidFill>
              </a:rPr>
              <a:t>Suyono</a:t>
            </a:r>
            <a:r>
              <a:rPr lang="en-US" sz="1400" dirty="0">
                <a:solidFill>
                  <a:schemeClr val="bg1"/>
                </a:solidFill>
              </a:rPr>
              <a:t> 2013 </a:t>
            </a:r>
            <a:r>
              <a:rPr lang="en-US" sz="1400" i="1" dirty="0">
                <a:solidFill>
                  <a:schemeClr val="bg1"/>
                </a:solidFill>
              </a:rPr>
              <a:t>Evaluation of the Capacity of the </a:t>
            </a:r>
            <a:r>
              <a:rPr lang="en-US" sz="1400" i="1" dirty="0" err="1">
                <a:solidFill>
                  <a:schemeClr val="bg1"/>
                </a:solidFill>
              </a:rPr>
              <a:t>Belik</a:t>
            </a:r>
            <a:r>
              <a:rPr lang="en-US" sz="1400" i="1" dirty="0">
                <a:solidFill>
                  <a:schemeClr val="bg1"/>
                </a:solidFill>
              </a:rPr>
              <a:t> River in Yogyakarta </a:t>
            </a:r>
            <a:r>
              <a:rPr lang="en-US" sz="1400" i="1" dirty="0" err="1">
                <a:solidFill>
                  <a:schemeClr val="bg1"/>
                </a:solidFill>
              </a:rPr>
              <a:t>Jurnal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Bumi</a:t>
            </a:r>
            <a:r>
              <a:rPr lang="en-US" sz="1400" i="1" dirty="0">
                <a:solidFill>
                  <a:schemeClr val="bg1"/>
                </a:solidFill>
              </a:rPr>
              <a:t> Indonesia</a:t>
            </a:r>
            <a:r>
              <a:rPr lang="en-US" sz="1400" dirty="0">
                <a:solidFill>
                  <a:schemeClr val="bg1"/>
                </a:solidFill>
              </a:rPr>
              <a:t> 2 No. 3 pp. 55 – 62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Prastica</a:t>
            </a:r>
            <a:r>
              <a:rPr lang="en-US" sz="1400" dirty="0">
                <a:solidFill>
                  <a:schemeClr val="bg1"/>
                </a:solidFill>
              </a:rPr>
              <a:t>, R M S P. 2019. </a:t>
            </a:r>
            <a:r>
              <a:rPr lang="en-US" sz="1400" i="1" dirty="0">
                <a:solidFill>
                  <a:schemeClr val="bg1"/>
                </a:solidFill>
              </a:rPr>
              <a:t>Integrated Multimodal Disaster Mitigation Management for Urban Areas - A Preliminary Study for 2-D Flood Modeling The First ICCIM 2019.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Universitas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Tarumanagara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Triatmodjo</a:t>
            </a:r>
            <a:r>
              <a:rPr lang="en-US" sz="1400" dirty="0">
                <a:solidFill>
                  <a:schemeClr val="bg1"/>
                </a:solidFill>
              </a:rPr>
              <a:t>, B. (2008).</a:t>
            </a:r>
            <a:r>
              <a:rPr lang="en-US" sz="1400" i="1" dirty="0" err="1">
                <a:solidFill>
                  <a:schemeClr val="bg1"/>
                </a:solidFill>
              </a:rPr>
              <a:t>Hidrologi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Terapan</a:t>
            </a:r>
            <a:r>
              <a:rPr lang="en-US" sz="1400" dirty="0">
                <a:solidFill>
                  <a:schemeClr val="bg1"/>
                </a:solidFill>
              </a:rPr>
              <a:t>. Yogyakarta: Beta Offset.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F965FD6-E69F-448F-9568-181648051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3688" y="-92546"/>
            <a:ext cx="5616624" cy="576064"/>
          </a:xfrm>
        </p:spPr>
        <p:txBody>
          <a:bodyPr/>
          <a:lstStyle/>
          <a:p>
            <a:r>
              <a:rPr lang="en-US" altLang="ko-KR" sz="2400" dirty="0"/>
              <a:t>Daftar </a:t>
            </a:r>
            <a:r>
              <a:rPr lang="en-US" altLang="ko-KR" sz="2400" dirty="0" err="1"/>
              <a:t>Pustaka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645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037880" y="1037630"/>
            <a:ext cx="3068241" cy="30682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013"/>
          </a:p>
        </p:txBody>
      </p:sp>
      <p:sp>
        <p:nvSpPr>
          <p:cNvPr id="14" name="Oval 13"/>
          <p:cNvSpPr/>
          <p:nvPr/>
        </p:nvSpPr>
        <p:spPr>
          <a:xfrm>
            <a:off x="2907276" y="907026"/>
            <a:ext cx="3329449" cy="3329449"/>
          </a:xfrm>
          <a:prstGeom prst="ellipse">
            <a:avLst/>
          </a:prstGeom>
          <a:solidFill>
            <a:srgbClr val="243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013"/>
          </a:p>
        </p:txBody>
      </p:sp>
      <p:sp>
        <p:nvSpPr>
          <p:cNvPr id="25" name="Oval 24"/>
          <p:cNvSpPr/>
          <p:nvPr/>
        </p:nvSpPr>
        <p:spPr>
          <a:xfrm>
            <a:off x="3363740" y="1363490"/>
            <a:ext cx="2416522" cy="24165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26" name="Oval 25"/>
          <p:cNvSpPr/>
          <p:nvPr/>
        </p:nvSpPr>
        <p:spPr>
          <a:xfrm>
            <a:off x="3127475" y="1127225"/>
            <a:ext cx="2889051" cy="2889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/>
          </a:p>
        </p:txBody>
      </p:sp>
      <p:sp>
        <p:nvSpPr>
          <p:cNvPr id="27" name="Oval 26"/>
          <p:cNvSpPr/>
          <p:nvPr/>
        </p:nvSpPr>
        <p:spPr>
          <a:xfrm>
            <a:off x="2855319" y="855069"/>
            <a:ext cx="3433364" cy="3433364"/>
          </a:xfrm>
          <a:prstGeom prst="ellipse">
            <a:avLst/>
          </a:prstGeom>
          <a:solidFill>
            <a:srgbClr val="243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13" dirty="0">
              <a:solidFill>
                <a:srgbClr val="004A74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827160" y="2139702"/>
            <a:ext cx="35872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MATUR NUHUN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00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6" grpId="0" animBg="1"/>
      <p:bldP spid="27" grpId="0" animBg="1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339502"/>
            <a:ext cx="8820472" cy="576064"/>
          </a:xfrm>
        </p:spPr>
        <p:txBody>
          <a:bodyPr/>
          <a:lstStyle/>
          <a:p>
            <a:r>
              <a:rPr lang="en-US" altLang="ko-KR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Latar</a:t>
            </a:r>
            <a:r>
              <a:rPr lang="en-US" altLang="ko-KR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Belakang</a:t>
            </a:r>
            <a:endParaRPr lang="ko-KR" altLang="en-US" sz="4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6446" y="2787774"/>
            <a:ext cx="1728192" cy="1922150"/>
            <a:chOff x="1062658" y="3986014"/>
            <a:chExt cx="1728192" cy="1922150"/>
          </a:xfrm>
        </p:grpSpPr>
        <p:sp>
          <p:nvSpPr>
            <p:cNvPr id="8" name="TextBox 7"/>
            <p:cNvSpPr txBox="1"/>
            <p:nvPr/>
          </p:nvSpPr>
          <p:spPr>
            <a:xfrm>
              <a:off x="1062658" y="398601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Penggunaan</a:t>
              </a:r>
              <a:r>
                <a:rPr lang="en-US" altLang="ko-KR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Lahan</a:t>
              </a:r>
              <a:endPara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2658" y="4523169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Kota Yogyakarta dan</a:t>
              </a:r>
            </a:p>
            <a:p>
              <a:pPr algn="ctr"/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sebagian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Kabupaten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Sleman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telah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Mengalami</a:t>
              </a:r>
              <a:endParaRPr lang="en-US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perkembangan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yang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cukup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pesat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dalam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beberapa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waktu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. </a:t>
              </a:r>
              <a:endPara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99792" y="2759663"/>
            <a:ext cx="2520280" cy="2219709"/>
            <a:chOff x="883879" y="3912029"/>
            <a:chExt cx="2085749" cy="2219709"/>
          </a:xfrm>
        </p:grpSpPr>
        <p:sp>
          <p:nvSpPr>
            <p:cNvPr id="11" name="TextBox 10"/>
            <p:cNvSpPr txBox="1"/>
            <p:nvPr/>
          </p:nvSpPr>
          <p:spPr>
            <a:xfrm>
              <a:off x="943473" y="3912029"/>
              <a:ext cx="19665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Pertambahan</a:t>
              </a:r>
              <a:r>
                <a:rPr lang="en-US" altLang="ko-KR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Jumlah</a:t>
              </a:r>
              <a:r>
                <a:rPr lang="en-US" altLang="ko-KR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Penduduk</a:t>
              </a:r>
              <a:endPara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3879" y="4562078"/>
              <a:ext cx="20857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Jumlah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penduduk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yang </a:t>
              </a:r>
            </a:p>
            <a:p>
              <a:pPr algn="ctr"/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semakin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meningkat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diiringi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dengan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semakin</a:t>
              </a:r>
              <a:endParaRPr lang="en-US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intensifnya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aktivitas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penduduk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di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suatu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wilayah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akan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berdampak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pada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terjadinya</a:t>
              </a:r>
              <a:endParaRPr lang="en-US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perubahan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penggunaan</a:t>
              </a:r>
              <a:r>
                <a:rPr lang="en-US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lahan</a:t>
              </a:r>
              <a:endPara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51773327"/>
              </p:ext>
            </p:extLst>
          </p:nvPr>
        </p:nvGraphicFramePr>
        <p:xfrm>
          <a:off x="5148064" y="2483126"/>
          <a:ext cx="3884069" cy="126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66287" y="2611594"/>
            <a:ext cx="10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17,5%</a:t>
            </a:r>
            <a:endParaRPr lang="ko-KR" alt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3245683"/>
            <a:ext cx="1515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1,050%</a:t>
            </a:r>
            <a:endParaRPr lang="ko-KR" alt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190102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Alih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Fungsi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lahan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pertanian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menjadi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permukiman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05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ko-KR" sz="105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sumber</a:t>
            </a:r>
            <a:r>
              <a:rPr lang="en-US" altLang="ko-KR" sz="105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BPS)</a:t>
            </a:r>
            <a:endParaRPr lang="ko-KR" alt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080" y="376709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Laju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Pertumbuhan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Penduduk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Per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Tahun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2010-2020 </a:t>
            </a:r>
            <a:r>
              <a:rPr lang="en-US" altLang="ko-KR" sz="1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1100" dirty="0" err="1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sumber</a:t>
            </a:r>
            <a:r>
              <a:rPr lang="en-US" altLang="ko-KR" sz="1100" dirty="0">
                <a:solidFill>
                  <a:srgbClr val="004A74"/>
                </a:solidFill>
                <a:latin typeface="Eras Demi ITC" panose="020B0805030504020804" pitchFamily="34" charset="0"/>
                <a:cs typeface="Times New Roman" panose="02020603050405020304" pitchFamily="18" charset="0"/>
              </a:rPr>
              <a:t> BPS)</a:t>
            </a:r>
            <a:endParaRPr lang="ko-KR" alt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3EDE7D-1280-4EE1-920B-56CE846D2967}"/>
              </a:ext>
            </a:extLst>
          </p:cNvPr>
          <p:cNvGrpSpPr/>
          <p:nvPr/>
        </p:nvGrpSpPr>
        <p:grpSpPr>
          <a:xfrm>
            <a:off x="3141403" y="1370691"/>
            <a:ext cx="1542927" cy="1394005"/>
            <a:chOff x="3173089" y="1385240"/>
            <a:chExt cx="1542927" cy="1394005"/>
          </a:xfrm>
        </p:grpSpPr>
        <p:graphicFrame>
          <p:nvGraphicFramePr>
            <p:cNvPr id="25" name="Chart 4">
              <a:extLst>
                <a:ext uri="{FF2B5EF4-FFF2-40B4-BE49-F238E27FC236}">
                  <a16:creationId xmlns:a16="http://schemas.microsoft.com/office/drawing/2014/main" id="{BBF618CD-55E5-43E5-A81B-5A7CA2652A2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71704538"/>
                </p:ext>
              </p:extLst>
            </p:nvPr>
          </p:nvGraphicFramePr>
          <p:xfrm>
            <a:off x="3173089" y="1385240"/>
            <a:ext cx="1542927" cy="13940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26" name="Picture 2" descr="Image result for pertumbuhan penduduk">
              <a:extLst>
                <a:ext uri="{FF2B5EF4-FFF2-40B4-BE49-F238E27FC236}">
                  <a16:creationId xmlns:a16="http://schemas.microsoft.com/office/drawing/2014/main" id="{C3E91777-6C84-4C70-AD7E-9E507B41C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169" y="1573046"/>
              <a:ext cx="1106766" cy="9777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245EC4-0906-4241-B8C8-D5D5E1DCD83E}"/>
              </a:ext>
            </a:extLst>
          </p:cNvPr>
          <p:cNvGrpSpPr/>
          <p:nvPr/>
        </p:nvGrpSpPr>
        <p:grpSpPr>
          <a:xfrm>
            <a:off x="829079" y="1385240"/>
            <a:ext cx="1542927" cy="1394005"/>
            <a:chOff x="829079" y="1385240"/>
            <a:chExt cx="1542927" cy="1394005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491527165"/>
                </p:ext>
              </p:extLst>
            </p:nvPr>
          </p:nvGraphicFramePr>
          <p:xfrm>
            <a:off x="829079" y="1385240"/>
            <a:ext cx="1542927" cy="13940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7" name="Picture 4" descr="Image result for pemukiman padat jogja">
              <a:extLst>
                <a:ext uri="{FF2B5EF4-FFF2-40B4-BE49-F238E27FC236}">
                  <a16:creationId xmlns:a16="http://schemas.microsoft.com/office/drawing/2014/main" id="{E98DD82A-9B89-48CE-B453-5488BD44A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356" y="1514127"/>
              <a:ext cx="1244288" cy="11175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2976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  <p:bldP spid="17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DAMPAK</a:t>
            </a:r>
            <a:endParaRPr lang="ko-KR" altLang="en-US" sz="4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43052" y="2562918"/>
            <a:ext cx="2254112" cy="1562110"/>
            <a:chOff x="3017860" y="4363106"/>
            <a:chExt cx="1654565" cy="1562110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peningkatan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aliran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permukaan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,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penurunan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aliran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dasar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(baseflow),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serta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peningkatan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erosi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dan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sedimentasi</a:t>
              </a:r>
              <a:endPara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Respon</a:t>
              </a:r>
              <a:r>
                <a:rPr lang="en-US" altLang="ko-KR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hidrologi</a:t>
              </a:r>
              <a:endPara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2255" y="2562918"/>
            <a:ext cx="2254112" cy="1746776"/>
            <a:chOff x="3017859" y="4363106"/>
            <a:chExt cx="1654565" cy="1746776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puluhan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rumah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di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kawasan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sekitar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Kali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Belik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,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Klitren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Kota Yogyakarta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sempat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terendam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air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hujan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setinggi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satu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meter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pasca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hujan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deras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mengguyur</a:t>
              </a:r>
              <a:endPara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59" y="4363106"/>
              <a:ext cx="165456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Banjir</a:t>
              </a:r>
              <a:endPara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  <a:p>
              <a:pPr algn="ctr"/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1460" y="2562918"/>
            <a:ext cx="2254112" cy="1746776"/>
            <a:chOff x="3017860" y="4363106"/>
            <a:chExt cx="1654565" cy="1746776"/>
          </a:xfrm>
        </p:grpSpPr>
        <p:sp>
          <p:nvSpPr>
            <p:cNvPr id="17" name="TextBox 16"/>
            <p:cNvSpPr txBox="1"/>
            <p:nvPr/>
          </p:nvSpPr>
          <p:spPr>
            <a:xfrm>
              <a:off x="3017860" y="4909553"/>
              <a:ext cx="165456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bertambahnya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jumlah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penduduk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yang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semakin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banyak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mempengaruhi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penggunaan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air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untuk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memenuhi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kebutuhan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sehari-hari</a:t>
              </a:r>
              <a:endPara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654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Kekeringan</a:t>
              </a:r>
              <a:endParaRPr lang="ko-KR" alt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70008" y="4299942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229212" y="4299942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688416" y="4299942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Rounded Rectangle 27"/>
          <p:cNvSpPr/>
          <p:nvPr/>
        </p:nvSpPr>
        <p:spPr>
          <a:xfrm>
            <a:off x="4963522" y="1796330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FF27D9-DC8E-4141-816D-EDBC4A806E39}"/>
              </a:ext>
            </a:extLst>
          </p:cNvPr>
          <p:cNvGrpSpPr/>
          <p:nvPr/>
        </p:nvGrpSpPr>
        <p:grpSpPr>
          <a:xfrm>
            <a:off x="2161116" y="1419622"/>
            <a:ext cx="1013048" cy="1008112"/>
            <a:chOff x="2161116" y="1419622"/>
            <a:chExt cx="1013048" cy="1008112"/>
          </a:xfrm>
        </p:grpSpPr>
        <p:sp>
          <p:nvSpPr>
            <p:cNvPr id="6" name="Oval 5"/>
            <p:cNvSpPr/>
            <p:nvPr/>
          </p:nvSpPr>
          <p:spPr>
            <a:xfrm>
              <a:off x="2166052" y="14196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6" descr="Image result for infiltrasi">
              <a:extLst>
                <a:ext uri="{FF2B5EF4-FFF2-40B4-BE49-F238E27FC236}">
                  <a16:creationId xmlns:a16="http://schemas.microsoft.com/office/drawing/2014/main" id="{94C41BA5-B45B-4AC0-9C3F-DA1ADB96F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116" y="1419622"/>
              <a:ext cx="1008112" cy="9941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476AFFE-84EC-4035-ADA3-1B72007779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56" y="1429448"/>
            <a:ext cx="1008110" cy="998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30C62F6-CA43-49E6-90E1-B9C583C2B695}"/>
              </a:ext>
            </a:extLst>
          </p:cNvPr>
          <p:cNvGrpSpPr/>
          <p:nvPr/>
        </p:nvGrpSpPr>
        <p:grpSpPr>
          <a:xfrm>
            <a:off x="6951375" y="1330131"/>
            <a:ext cx="1274280" cy="1148644"/>
            <a:chOff x="6951375" y="1330131"/>
            <a:chExt cx="1274280" cy="1148644"/>
          </a:xfrm>
        </p:grpSpPr>
        <p:sp>
          <p:nvSpPr>
            <p:cNvPr id="8" name="Oval 7"/>
            <p:cNvSpPr/>
            <p:nvPr/>
          </p:nvSpPr>
          <p:spPr>
            <a:xfrm>
              <a:off x="7031203" y="1359049"/>
              <a:ext cx="1114624" cy="1062140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69B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8" descr="Image result for kekeringan">
              <a:extLst>
                <a:ext uri="{FF2B5EF4-FFF2-40B4-BE49-F238E27FC236}">
                  <a16:creationId xmlns:a16="http://schemas.microsoft.com/office/drawing/2014/main" id="{D77E4732-0DAB-41E4-8E09-3A91D1025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375" y="1330131"/>
              <a:ext cx="1274280" cy="11486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54A184D9-BBCC-4400-A3F3-3D1513D223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-20638"/>
            <a:ext cx="9144000" cy="5143501"/>
          </a:xfrm>
        </p:spPr>
      </p:pic>
      <p:sp>
        <p:nvSpPr>
          <p:cNvPr id="19" name="Isosceles Triangle 18"/>
          <p:cNvSpPr/>
          <p:nvPr/>
        </p:nvSpPr>
        <p:spPr>
          <a:xfrm>
            <a:off x="0" y="2571750"/>
            <a:ext cx="9144000" cy="2571750"/>
          </a:xfrm>
          <a:prstGeom prst="triangle">
            <a:avLst>
              <a:gd name="adj" fmla="val 49811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Text Placeholder 1"/>
          <p:cNvSpPr txBox="1">
            <a:spLocks/>
          </p:cNvSpPr>
          <p:nvPr/>
        </p:nvSpPr>
        <p:spPr>
          <a:xfrm>
            <a:off x="2051720" y="3543379"/>
            <a:ext cx="5040560" cy="59680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endParaRPr lang="en-US" altLang="ko-KR" sz="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endParaRPr lang="en-US" altLang="ko-KR" sz="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endParaRPr lang="en-US" altLang="ko-KR" sz="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endParaRPr lang="en-US" altLang="ko-KR" sz="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endParaRPr lang="en-US" altLang="ko-KR" sz="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ko-KR" i="1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Hexagonal Underground Flood Prevention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6" name="TextBox 14"/>
          <p:cNvSpPr txBox="1"/>
          <p:nvPr/>
        </p:nvSpPr>
        <p:spPr>
          <a:xfrm>
            <a:off x="1636924" y="4296163"/>
            <a:ext cx="5887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Inovasi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Sistem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Multifungsi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Drainase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Ramah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Lingkungan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Bawah Tanah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Raksasa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Sebagai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Upaya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Mengatasi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Banjir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Dan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Pemenuhan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Kebutuhan</a:t>
            </a:r>
            <a:r>
              <a:rPr lang="en-US" altLang="ko-KR" sz="14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</a:t>
            </a:r>
            <a:r>
              <a:rPr lang="en-US" altLang="ko-KR" sz="14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Bersih</a:t>
            </a:r>
            <a:endParaRPr lang="en-US" altLang="ko-KR" sz="14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02C6BD-028B-400D-8104-C376E51E8CF8}"/>
              </a:ext>
            </a:extLst>
          </p:cNvPr>
          <p:cNvSpPr/>
          <p:nvPr/>
        </p:nvSpPr>
        <p:spPr>
          <a:xfrm>
            <a:off x="3684577" y="3276324"/>
            <a:ext cx="1774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HERO </a:t>
            </a:r>
          </a:p>
        </p:txBody>
      </p:sp>
    </p:spTree>
    <p:extLst>
      <p:ext uri="{BB962C8B-B14F-4D97-AF65-F5344CB8AC3E}">
        <p14:creationId xmlns:p14="http://schemas.microsoft.com/office/powerpoint/2010/main" val="30317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3FD185-D896-48C6-AB95-94B830023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Kerangka</a:t>
            </a:r>
            <a:r>
              <a:rPr lang="en-US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Berfikir</a:t>
            </a:r>
            <a:endParaRPr lang="en-US" sz="4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E3679C-90F9-47C9-BBBA-FF49BC8369C5}"/>
              </a:ext>
            </a:extLst>
          </p:cNvPr>
          <p:cNvSpPr/>
          <p:nvPr/>
        </p:nvSpPr>
        <p:spPr>
          <a:xfrm>
            <a:off x="3634434" y="843558"/>
            <a:ext cx="1637754" cy="470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Air </a:t>
            </a:r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2FA859-158C-4F36-AF7D-E691239E91C0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453311" y="1314305"/>
            <a:ext cx="11279" cy="3371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A7A661C-0F49-4BAE-BF48-AD288763EAAD}"/>
              </a:ext>
            </a:extLst>
          </p:cNvPr>
          <p:cNvSpPr/>
          <p:nvPr/>
        </p:nvSpPr>
        <p:spPr>
          <a:xfrm>
            <a:off x="3634434" y="1651461"/>
            <a:ext cx="1637754" cy="470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Ditampung</a:t>
            </a:r>
            <a:endParaRPr 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1C60F3A-644A-43DB-B5CF-F7C0527A1F36}"/>
              </a:ext>
            </a:extLst>
          </p:cNvPr>
          <p:cNvSpPr/>
          <p:nvPr/>
        </p:nvSpPr>
        <p:spPr>
          <a:xfrm>
            <a:off x="3539144" y="2443488"/>
            <a:ext cx="1850892" cy="470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Dimanfaatkan</a:t>
            </a:r>
            <a:endParaRPr 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AE61DF-4747-4716-978E-341DC455F8E8}"/>
              </a:ext>
            </a:extLst>
          </p:cNvPr>
          <p:cNvCxnSpPr>
            <a:cxnSpLocks/>
          </p:cNvCxnSpPr>
          <p:nvPr/>
        </p:nvCxnSpPr>
        <p:spPr>
          <a:xfrm flipH="1">
            <a:off x="4431694" y="2938593"/>
            <a:ext cx="1" cy="323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FA8872-8E5E-46F8-ADB8-904F79943DD3}"/>
              </a:ext>
            </a:extLst>
          </p:cNvPr>
          <p:cNvSpPr/>
          <p:nvPr/>
        </p:nvSpPr>
        <p:spPr>
          <a:xfrm>
            <a:off x="395536" y="3829194"/>
            <a:ext cx="2147288" cy="470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Mencegah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Banjir</a:t>
            </a:r>
            <a:endParaRPr 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7CCD6D-05E9-4EF3-9AFA-EDA8699356B6}"/>
              </a:ext>
            </a:extLst>
          </p:cNvPr>
          <p:cNvCxnSpPr>
            <a:cxnSpLocks/>
          </p:cNvCxnSpPr>
          <p:nvPr/>
        </p:nvCxnSpPr>
        <p:spPr>
          <a:xfrm flipH="1">
            <a:off x="1547664" y="3261966"/>
            <a:ext cx="28840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63657D-4147-4B15-930E-A0D0BB1AD6FE}"/>
              </a:ext>
            </a:extLst>
          </p:cNvPr>
          <p:cNvCxnSpPr>
            <a:cxnSpLocks/>
          </p:cNvCxnSpPr>
          <p:nvPr/>
        </p:nvCxnSpPr>
        <p:spPr>
          <a:xfrm flipH="1">
            <a:off x="1547664" y="3256489"/>
            <a:ext cx="1" cy="323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B548C7-05CD-4B6B-B0F8-7AF991614FBE}"/>
              </a:ext>
            </a:extLst>
          </p:cNvPr>
          <p:cNvSpPr/>
          <p:nvPr/>
        </p:nvSpPr>
        <p:spPr>
          <a:xfrm>
            <a:off x="3168331" y="3835552"/>
            <a:ext cx="2807338" cy="470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Menghemat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</a:t>
            </a:r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Bersih</a:t>
            </a:r>
            <a:endParaRPr 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28B17E4-A178-494B-89D6-143AA9D556FC}"/>
              </a:ext>
            </a:extLst>
          </p:cNvPr>
          <p:cNvSpPr/>
          <p:nvPr/>
        </p:nvSpPr>
        <p:spPr>
          <a:xfrm>
            <a:off x="6336663" y="3828470"/>
            <a:ext cx="2807337" cy="470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Mencegah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Kekeringan</a:t>
            </a:r>
            <a:endParaRPr lang="en-US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190B6C-389E-40F3-AEF7-64AD13EDA136}"/>
              </a:ext>
            </a:extLst>
          </p:cNvPr>
          <p:cNvCxnSpPr>
            <a:cxnSpLocks/>
          </p:cNvCxnSpPr>
          <p:nvPr/>
        </p:nvCxnSpPr>
        <p:spPr>
          <a:xfrm flipH="1">
            <a:off x="4437335" y="3263023"/>
            <a:ext cx="359104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E43E4C-5960-48C6-A752-A3A326D3B2B8}"/>
              </a:ext>
            </a:extLst>
          </p:cNvPr>
          <p:cNvCxnSpPr>
            <a:cxnSpLocks/>
          </p:cNvCxnSpPr>
          <p:nvPr/>
        </p:nvCxnSpPr>
        <p:spPr>
          <a:xfrm flipH="1">
            <a:off x="4431694" y="3263023"/>
            <a:ext cx="1" cy="323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576A33-9B3E-4E7D-BFCC-C073F1D3DAC6}"/>
              </a:ext>
            </a:extLst>
          </p:cNvPr>
          <p:cNvCxnSpPr>
            <a:cxnSpLocks/>
          </p:cNvCxnSpPr>
          <p:nvPr/>
        </p:nvCxnSpPr>
        <p:spPr>
          <a:xfrm flipH="1">
            <a:off x="8028383" y="3256489"/>
            <a:ext cx="1" cy="3233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4B771F-EB34-41D4-916A-AF2CCCF6C6BB}"/>
              </a:ext>
            </a:extLst>
          </p:cNvPr>
          <p:cNvCxnSpPr>
            <a:cxnSpLocks/>
          </p:cNvCxnSpPr>
          <p:nvPr/>
        </p:nvCxnSpPr>
        <p:spPr>
          <a:xfrm>
            <a:off x="4427984" y="2137225"/>
            <a:ext cx="11279" cy="3371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82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256"/>
            <a:ext cx="9144000" cy="576064"/>
          </a:xfrm>
        </p:spPr>
        <p:txBody>
          <a:bodyPr/>
          <a:lstStyle/>
          <a:p>
            <a:r>
              <a:rPr lang="en-US" altLang="ko-KR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Sistem</a:t>
            </a:r>
            <a:r>
              <a:rPr lang="en-US" altLang="ko-KR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Penampungan</a:t>
            </a:r>
            <a:r>
              <a:rPr lang="en-US" altLang="ko-KR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Air </a:t>
            </a:r>
            <a:r>
              <a:rPr lang="en-US" altLang="ko-KR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Hujan</a:t>
            </a:r>
            <a:endParaRPr lang="en-US" altLang="ko-KR" sz="4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7157" y="3481976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90177" y="2617880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197" y="1753784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35169" y="358998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3498189" y="2725892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5061209" y="186179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5162" y="2834861"/>
            <a:ext cx="244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Sistem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Penangkap</a:t>
            </a:r>
            <a:endParaRPr lang="en-US" altLang="ko-KR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altLang="ko-KR" i="1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collection system </a:t>
            </a:r>
            <a:r>
              <a: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직사각형 1"/>
          <p:cNvSpPr/>
          <p:nvPr/>
        </p:nvSpPr>
        <p:spPr>
          <a:xfrm>
            <a:off x="2945274" y="3463216"/>
            <a:ext cx="2329966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Filter </a:t>
            </a:r>
            <a:b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filtering system 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Oval 21"/>
          <p:cNvSpPr>
            <a:spLocks noChangeAspect="1"/>
          </p:cNvSpPr>
          <p:nvPr/>
        </p:nvSpPr>
        <p:spPr>
          <a:xfrm>
            <a:off x="2013230" y="3666595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F6E53-1AA2-4E69-AEA5-4806A45B53EE}"/>
              </a:ext>
            </a:extLst>
          </p:cNvPr>
          <p:cNvSpPr/>
          <p:nvPr/>
        </p:nvSpPr>
        <p:spPr>
          <a:xfrm>
            <a:off x="3752528" y="1040461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Panampung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( </a:t>
            </a:r>
            <a:r>
              <a:rPr lang="en-US" i="1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storage system 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259FEC-D9D3-4FE6-84F3-88FCA39CED20}"/>
              </a:ext>
            </a:extLst>
          </p:cNvPr>
          <p:cNvSpPr/>
          <p:nvPr/>
        </p:nvSpPr>
        <p:spPr>
          <a:xfrm>
            <a:off x="6172333" y="158342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Pengaliran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( </a:t>
            </a:r>
            <a:r>
              <a:rPr lang="en-US" i="1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conveyance system 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FAE51C-3898-4C58-B4A1-3CD1DA273F4B}"/>
              </a:ext>
            </a:extLst>
          </p:cNvPr>
          <p:cNvSpPr/>
          <p:nvPr/>
        </p:nvSpPr>
        <p:spPr>
          <a:xfrm>
            <a:off x="4699600" y="2497350"/>
            <a:ext cx="2106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monitor</a:t>
            </a:r>
            <a:b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( </a:t>
            </a:r>
            <a:r>
              <a:rPr lang="en-US" i="1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control system </a:t>
            </a:r>
            <a:r>
              <a:rPr lang="en-US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Image result for sistem filter">
            <a:extLst>
              <a:ext uri="{FF2B5EF4-FFF2-40B4-BE49-F238E27FC236}">
                <a16:creationId xmlns:a16="http://schemas.microsoft.com/office/drawing/2014/main" id="{38228740-31C1-40DD-BC3A-A9258F737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t="6153" r="22461" b="6153"/>
          <a:stretch/>
        </p:blipFill>
        <p:spPr bwMode="auto">
          <a:xfrm>
            <a:off x="3557991" y="2770636"/>
            <a:ext cx="384452" cy="4045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stem penampungan">
            <a:extLst>
              <a:ext uri="{FF2B5EF4-FFF2-40B4-BE49-F238E27FC236}">
                <a16:creationId xmlns:a16="http://schemas.microsoft.com/office/drawing/2014/main" id="{64EC2276-96C9-4552-B056-297C3C3CC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6" t="44437" r="36445" b="6337"/>
          <a:stretch/>
        </p:blipFill>
        <p:spPr bwMode="auto">
          <a:xfrm>
            <a:off x="5106841" y="1885220"/>
            <a:ext cx="412792" cy="4572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stem pengaliran">
            <a:extLst>
              <a:ext uri="{FF2B5EF4-FFF2-40B4-BE49-F238E27FC236}">
                <a16:creationId xmlns:a16="http://schemas.microsoft.com/office/drawing/2014/main" id="{7F1139CE-835A-4237-8A59-F9F17EFEA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t="58249" r="17703" b="7992"/>
          <a:stretch/>
        </p:blipFill>
        <p:spPr bwMode="auto">
          <a:xfrm>
            <a:off x="6645239" y="1024644"/>
            <a:ext cx="453162" cy="4474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21" grpId="0"/>
      <p:bldP spid="26" grpId="0"/>
      <p:bldP spid="6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694126" y="2283718"/>
            <a:ext cx="3910322" cy="1944032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Metode</a:t>
            </a:r>
            <a:r>
              <a:rPr lang="en-US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Penelitian</a:t>
            </a:r>
            <a:endParaRPr lang="en-US" sz="4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-5630" y="2283718"/>
            <a:ext cx="5364088" cy="201622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9"/>
          <p:cNvSpPr/>
          <p:nvPr/>
        </p:nvSpPr>
        <p:spPr>
          <a:xfrm>
            <a:off x="5580112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5406" y="2570835"/>
            <a:ext cx="2203907" cy="1530344"/>
            <a:chOff x="910875" y="3986014"/>
            <a:chExt cx="2450594" cy="1530344"/>
          </a:xfrm>
        </p:grpSpPr>
        <p:sp>
          <p:nvSpPr>
            <p:cNvPr id="12" name="TextBox 11"/>
            <p:cNvSpPr txBox="1"/>
            <p:nvPr/>
          </p:nvSpPr>
          <p:spPr>
            <a:xfrm>
              <a:off x="910875" y="3986014"/>
              <a:ext cx="2450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Lokasi</a:t>
              </a:r>
              <a:r>
                <a:rPr lang="en-US" altLang="ko-KR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Penelitian</a:t>
              </a:r>
              <a:endPara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3850" y="4316029"/>
              <a:ext cx="23666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Daerah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Aliran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Sungai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Belik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Kelurahan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Caturtunggal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,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Kec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Depok,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Sleman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dan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kelurahan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Klitren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,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Kec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.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Gondokusuman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, Yogyakarta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9831" y="2570834"/>
            <a:ext cx="2131383" cy="1025761"/>
            <a:chOff x="1062657" y="3986014"/>
            <a:chExt cx="2369952" cy="102576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7" y="3986014"/>
              <a:ext cx="2369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Waktu </a:t>
              </a:r>
            </a:p>
            <a:p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Penelitian</a:t>
              </a:r>
              <a:endPara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7" y="4550110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Juni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–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awal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Juli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2019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12160" y="2558407"/>
            <a:ext cx="2111819" cy="877439"/>
            <a:chOff x="1062658" y="3986014"/>
            <a:chExt cx="2348198" cy="877439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2348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Pendekatan</a:t>
              </a:r>
              <a:r>
                <a:rPr lang="en-US" altLang="ko-KR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Penelitian</a:t>
              </a:r>
              <a:endParaRPr lang="en-US" altLang="ko-KR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586454"/>
              <a:ext cx="19572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Deskriptif</a:t>
              </a:r>
              <a:r>
                <a:rPr lang="en-US" altLang="ko-KR" sz="1200" dirty="0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err="1">
                  <a:solidFill>
                    <a:srgbClr val="004A74"/>
                  </a:solidFill>
                  <a:latin typeface="Eras Demi ITC" panose="020B0805030504020804" pitchFamily="34" charset="0"/>
                  <a:ea typeface="+mj-ea"/>
                  <a:cs typeface="Times New Roman" panose="02020603050405020304" pitchFamily="18" charset="0"/>
                </a:rPr>
                <a:t>Kuantitatif</a:t>
              </a:r>
              <a:endParaRPr lang="en-US" altLang="ko-KR" sz="12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ardrop 6">
            <a:extLst>
              <a:ext uri="{FF2B5EF4-FFF2-40B4-BE49-F238E27FC236}">
                <a16:creationId xmlns:a16="http://schemas.microsoft.com/office/drawing/2014/main" id="{A72B6B08-5224-419F-874A-5F47635E41CA}"/>
              </a:ext>
            </a:extLst>
          </p:cNvPr>
          <p:cNvSpPr/>
          <p:nvPr/>
        </p:nvSpPr>
        <p:spPr>
          <a:xfrm rot="8100000">
            <a:off x="124799" y="2614794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3822B176-A67B-478A-9FA8-B4CD26016911}"/>
              </a:ext>
            </a:extLst>
          </p:cNvPr>
          <p:cNvSpPr/>
          <p:nvPr/>
        </p:nvSpPr>
        <p:spPr>
          <a:xfrm flipH="1">
            <a:off x="2743349" y="2602761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971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D6DE8B-9788-4F27-A694-EA285B9E1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Bagan </a:t>
            </a:r>
            <a:r>
              <a:rPr lang="en-US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Alir</a:t>
            </a:r>
            <a:r>
              <a:rPr lang="en-US" sz="4000" dirty="0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4A74"/>
                </a:solidFill>
                <a:latin typeface="Eras Demi ITC" panose="020B0805030504020804" pitchFamily="34" charset="0"/>
                <a:ea typeface="+mj-ea"/>
                <a:cs typeface="Times New Roman" panose="02020603050405020304" pitchFamily="18" charset="0"/>
              </a:rPr>
              <a:t>Penelitian</a:t>
            </a:r>
            <a:endParaRPr lang="en-US" sz="4000" dirty="0">
              <a:solidFill>
                <a:srgbClr val="004A74"/>
              </a:solidFill>
              <a:latin typeface="Eras Demi ITC" panose="020B08050305040208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A003659-EF57-468C-98F9-49E98408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44" y="1059582"/>
            <a:ext cx="4337688" cy="3966707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8207375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1213</Words>
  <Application>Microsoft Office PowerPoint</Application>
  <PresentationFormat>On-screen Show (16:9)</PresentationFormat>
  <Paragraphs>264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맑은 고딕</vt:lpstr>
      <vt:lpstr>Adobe Garamond Pro</vt:lpstr>
      <vt:lpstr>Architext</vt:lpstr>
      <vt:lpstr>Arial</vt:lpstr>
      <vt:lpstr>Arial Black</vt:lpstr>
      <vt:lpstr>Calibri</vt:lpstr>
      <vt:lpstr>Eras Demi ITC</vt:lpstr>
      <vt:lpstr>Segoe UI Light</vt:lpstr>
      <vt:lpstr>Time new romans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Potensi HERO  </vt:lpstr>
      <vt:lpstr>PowerPoint Presentation</vt:lpstr>
      <vt:lpstr>Kesimpulan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</cp:lastModifiedBy>
  <cp:revision>181</cp:revision>
  <dcterms:created xsi:type="dcterms:W3CDTF">2016-12-05T23:26:54Z</dcterms:created>
  <dcterms:modified xsi:type="dcterms:W3CDTF">2020-05-31T04:39:08Z</dcterms:modified>
</cp:coreProperties>
</file>