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17"/>
  </p:notesMasterIdLst>
  <p:handoutMasterIdLst>
    <p:handoutMasterId r:id="rId18"/>
  </p:handoutMasterIdLst>
  <p:sldIdLst>
    <p:sldId id="256" r:id="rId4"/>
    <p:sldId id="261" r:id="rId5"/>
    <p:sldId id="311" r:id="rId6"/>
    <p:sldId id="302" r:id="rId7"/>
    <p:sldId id="312" r:id="rId8"/>
    <p:sldId id="308" r:id="rId9"/>
    <p:sldId id="265" r:id="rId10"/>
    <p:sldId id="303" r:id="rId11"/>
    <p:sldId id="313" r:id="rId12"/>
    <p:sldId id="309" r:id="rId13"/>
    <p:sldId id="314" r:id="rId14"/>
    <p:sldId id="306" r:id="rId15"/>
    <p:sldId id="262" r:id="rId16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8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DFBB"/>
    <a:srgbClr val="F8B2A3"/>
    <a:srgbClr val="E6B4E2"/>
    <a:srgbClr val="A4B4EA"/>
    <a:srgbClr val="BBACCC"/>
    <a:srgbClr val="9AD3E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09" autoAdjust="0"/>
  </p:normalViewPr>
  <p:slideViewPr>
    <p:cSldViewPr>
      <p:cViewPr varScale="1">
        <p:scale>
          <a:sx n="78" d="100"/>
          <a:sy n="78" d="100"/>
        </p:scale>
        <p:origin x="-102" y="-88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9" d="100"/>
          <a:sy n="89" d="100"/>
        </p:scale>
        <p:origin x="-376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8C6CA1-6B17-4E66-A5E0-1E0E7D83AB64}" type="datetimeFigureOut">
              <a:rPr lang="id-ID" smtClean="0"/>
              <a:pPr/>
              <a:t>18/01/2019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66135-E206-470F-8A5A-4F7EE2A6E521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E4780-4742-4AF7-B9F6-29387D06C872}" type="datetimeFigureOut">
              <a:rPr lang="ko-KR" altLang="en-US" smtClean="0"/>
              <a:pPr/>
              <a:t>2019-01-18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0E160-F603-41F3-A192-DC95957721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951441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316819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23928" y="2643759"/>
            <a:ext cx="5220072" cy="108012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sz="36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23928" y="3723878"/>
            <a:ext cx="52199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4927476"/>
            <a:ext cx="1547664" cy="216024"/>
          </a:xfrm>
          <a:prstGeom prst="rect">
            <a:avLst/>
          </a:prstGeom>
        </p:spPr>
        <p:txBody>
          <a:bodyPr/>
          <a:lstStyle>
            <a:lvl1pPr>
              <a:buNone/>
              <a:defRPr sz="6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id-ID" dirty="0" smtClean="0"/>
              <a:t>#sigid hd pramana, 19/01/2019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0"/>
            <a:ext cx="3059832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084000" y="2947500"/>
            <a:ext cx="3060000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251447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28392" y="0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020272" y="1923678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980251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17858" y="1275606"/>
            <a:ext cx="2448545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339542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960954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="" xmlns:a16="http://schemas.microsoft.com/office/drawing/2014/main" id="{DDA4CE02-F7F3-4BCD-B8DB-4DFD03965E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="" xmlns:a16="http://schemas.microsoft.com/office/drawing/2014/main" id="{39A54B34-6F96-4E3E-B72E-E680E3CE27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="" xmlns:p14="http://schemas.microsoft.com/office/powerpoint/2010/main" val="3483997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28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64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582656" y="1374406"/>
            <a:ext cx="2700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820964" y="1374406"/>
            <a:ext cx="2736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Text Placeholder 9">
            <a:extLst>
              <a:ext uri="{FF2B5EF4-FFF2-40B4-BE49-F238E27FC236}">
                <a16:creationId xmlns="" xmlns:a16="http://schemas.microsoft.com/office/drawing/2014/main" id="{2F3CBFE9-6225-4EAB-9415-3558F6BE9A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="" xmlns:a16="http://schemas.microsoft.com/office/drawing/2014/main" id="{9E9189EF-3C10-45A2-8749-4187192ACE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="" xmlns:p14="http://schemas.microsoft.com/office/powerpoint/2010/main" val="1730894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nut 3"/>
          <p:cNvSpPr/>
          <p:nvPr userDrawn="1"/>
        </p:nvSpPr>
        <p:spPr>
          <a:xfrm>
            <a:off x="2847111" y="1179745"/>
            <a:ext cx="3401564" cy="3401564"/>
          </a:xfrm>
          <a:prstGeom prst="donut">
            <a:avLst>
              <a:gd name="adj" fmla="val 135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="" xmlns:a16="http://schemas.microsoft.com/office/drawing/2014/main" id="{9B4F25E9-AA8C-4BD3-BF1F-56D20DF8DD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840BDE80-4E1C-47DE-8168-381888FDC3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="" xmlns:p14="http://schemas.microsoft.com/office/powerpoint/2010/main" val="1219204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213800" y="2230378"/>
            <a:ext cx="4930200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13800" y="2703954"/>
            <a:ext cx="493020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3651870"/>
            <a:ext cx="1013895" cy="10164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950740"/>
            <a:ext cx="648072" cy="6497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9818"/>
            <a:ext cx="442142" cy="4432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779200"/>
            <a:ext cx="360040" cy="3609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 userDrawn="1"/>
        </p:nvGrpSpPr>
        <p:grpSpPr>
          <a:xfrm>
            <a:off x="1115616" y="1275607"/>
            <a:ext cx="2585656" cy="2592286"/>
            <a:chOff x="1115616" y="1275607"/>
            <a:chExt cx="2585656" cy="2592286"/>
          </a:xfrm>
        </p:grpSpPr>
        <p:pic>
          <p:nvPicPr>
            <p:cNvPr id="1026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Oval 1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7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578808"/>
            <a:ext cx="1475656" cy="15923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226854" y="-51527"/>
            <a:ext cx="879830" cy="9494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 userDrawn="1"/>
        </p:nvSpPr>
        <p:spPr>
          <a:xfrm>
            <a:off x="0" y="4928056"/>
            <a:ext cx="12961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8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#sigidhdpramana, 2019</a:t>
            </a:r>
            <a:endParaRPr lang="id-ID" sz="800" dirty="0">
              <a:solidFill>
                <a:schemeClr val="accent6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8235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213800" y="2230378"/>
            <a:ext cx="4930200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13800" y="2703954"/>
            <a:ext cx="493020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3651870"/>
            <a:ext cx="1013895" cy="10164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950740"/>
            <a:ext cx="648072" cy="6497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9818"/>
            <a:ext cx="442142" cy="4432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779200"/>
            <a:ext cx="360040" cy="3609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 userDrawn="1"/>
        </p:nvGrpSpPr>
        <p:grpSpPr>
          <a:xfrm>
            <a:off x="1115616" y="1275607"/>
            <a:ext cx="2585656" cy="2592286"/>
            <a:chOff x="1115616" y="1275607"/>
            <a:chExt cx="2585656" cy="2592286"/>
          </a:xfrm>
        </p:grpSpPr>
        <p:pic>
          <p:nvPicPr>
            <p:cNvPr id="1026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Oval 1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7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578808"/>
            <a:ext cx="1475656" cy="15923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226854" y="-51527"/>
            <a:ext cx="879830" cy="9494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07971">
            <a:off x="2873932" y="1562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27839">
            <a:off x="3005459" y="3443641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14606">
            <a:off x="1967897" y="2192112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62721" flipH="1">
            <a:off x="2110757" y="80509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64253" flipH="1">
            <a:off x="3934583" y="1426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64798">
            <a:off x="5618205" y="238471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274931">
            <a:off x="5463157" y="73615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9549">
            <a:off x="4788024" y="3370715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 userDrawn="1"/>
        </p:nvGrpSpPr>
        <p:grpSpPr>
          <a:xfrm>
            <a:off x="2254580" y="248388"/>
            <a:ext cx="4634840" cy="4646724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595313" y="1758619"/>
              <a:ext cx="1626263" cy="16262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lt"/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03848" y="2101602"/>
            <a:ext cx="2736303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700" y="2677666"/>
            <a:ext cx="2736303" cy="4320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</a:t>
            </a:r>
          </a:p>
          <a:p>
            <a:pPr lvl="0"/>
            <a:r>
              <a:rPr lang="en-US" altLang="ko-KR" dirty="0"/>
              <a:t>of your subtitle Here</a:t>
            </a:r>
          </a:p>
        </p:txBody>
      </p:sp>
      <p:pic>
        <p:nvPicPr>
          <p:cNvPr id="2050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624792"/>
            <a:ext cx="1407408" cy="15187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 userDrawn="1"/>
        </p:nvSpPr>
        <p:spPr>
          <a:xfrm>
            <a:off x="0" y="4928056"/>
            <a:ext cx="12961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8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#sigidhdpramana, 2019</a:t>
            </a:r>
            <a:endParaRPr lang="id-ID" sz="800" dirty="0">
              <a:solidFill>
                <a:schemeClr val="accent6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2843808" y="377122"/>
            <a:ext cx="3456384" cy="3465247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829098" y="3829794"/>
            <a:ext cx="3456384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Welcome!!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828950" y="4443958"/>
            <a:ext cx="345638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="" xmlns:p14="http://schemas.microsoft.com/office/powerpoint/2010/main" val="137620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="" xmlns:p14="http://schemas.microsoft.com/office/powerpoint/2010/main" val="29040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="" xmlns:p14="http://schemas.microsoft.com/office/powerpoint/2010/main" val="31290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863568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842131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834733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827011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Block Arc 1"/>
          <p:cNvSpPr/>
          <p:nvPr userDrawn="1"/>
        </p:nvSpPr>
        <p:spPr>
          <a:xfrm>
            <a:off x="683568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Block Arc 11"/>
          <p:cNvSpPr/>
          <p:nvPr userDrawn="1"/>
        </p:nvSpPr>
        <p:spPr>
          <a:xfrm>
            <a:off x="2671382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Block Arc 12"/>
          <p:cNvSpPr/>
          <p:nvPr userDrawn="1"/>
        </p:nvSpPr>
        <p:spPr>
          <a:xfrm>
            <a:off x="4659196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Block Arc 13"/>
          <p:cNvSpPr/>
          <p:nvPr userDrawn="1"/>
        </p:nvSpPr>
        <p:spPr>
          <a:xfrm>
            <a:off x="6647011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Text Placeholder 9">
            <a:extLst>
              <a:ext uri="{FF2B5EF4-FFF2-40B4-BE49-F238E27FC236}">
                <a16:creationId xmlns="" xmlns:a16="http://schemas.microsoft.com/office/drawing/2014/main" id="{EDBECCA6-8618-46C3-A8D4-3B6399CCEF8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="" xmlns:a16="http://schemas.microsoft.com/office/drawing/2014/main" id="{1D40A599-6D66-4DC9-82BB-52C171B56B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="" xmlns:p14="http://schemas.microsoft.com/office/powerpoint/2010/main" val="33349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73818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771800" y="1404764"/>
            <a:ext cx="6372200" cy="30243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="" xmlns:a16="http://schemas.microsoft.com/office/drawing/2014/main" id="{A6C3AF05-0B8F-485E-983F-1B40340199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="" xmlns:a16="http://schemas.microsoft.com/office/drawing/2014/main" id="{D183D1CC-DF98-45E3-B7CE-601603E40D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="" xmlns:p14="http://schemas.microsoft.com/office/powerpoint/2010/main" val="191931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0" y="4928056"/>
            <a:ext cx="12961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8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#sigidhdpramana, 2019</a:t>
            </a:r>
            <a:endParaRPr lang="id-ID" sz="800" dirty="0">
              <a:solidFill>
                <a:schemeClr val="accent6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2" r:id="rId3"/>
    <p:sldLayoutId id="2147483652" r:id="rId4"/>
    <p:sldLayoutId id="2147483661" r:id="rId5"/>
    <p:sldLayoutId id="2147483656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gif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10" Type="http://schemas.openxmlformats.org/officeDocument/2006/relationships/image" Target="../media/image24.jpeg"/><Relationship Id="rId4" Type="http://schemas.openxmlformats.org/officeDocument/2006/relationships/image" Target="../media/image18.jpeg"/><Relationship Id="rId9" Type="http://schemas.openxmlformats.org/officeDocument/2006/relationships/image" Target="../media/image2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923928" y="1859881"/>
            <a:ext cx="5220072" cy="1080120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id-ID" altLang="ko-KR" sz="4000" dirty="0" smtClean="0">
                <a:ea typeface="맑은 고딕" pitchFamily="50" charset="-127"/>
              </a:rPr>
              <a:t>Isu Pokok</a:t>
            </a:r>
            <a:r>
              <a:rPr lang="id-ID" altLang="ko-KR" sz="4000" dirty="0" smtClean="0"/>
              <a:t> PSDA</a:t>
            </a:r>
          </a:p>
          <a:p>
            <a:pPr lvl="0">
              <a:spcBef>
                <a:spcPts val="0"/>
              </a:spcBef>
            </a:pPr>
            <a:r>
              <a:rPr lang="id-ID" altLang="ko-KR" sz="4000" dirty="0" smtClean="0">
                <a:ea typeface="맑은 고딕" pitchFamily="50" charset="-127"/>
              </a:rPr>
              <a:t>Dalam Pengaturan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923928" y="3094649"/>
            <a:ext cx="5219924" cy="504056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altLang="ko-KR" sz="1200" b="1" dirty="0" smtClean="0"/>
              <a:t>Disampaikan oleh 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altLang="ko-KR" b="1" i="1" dirty="0" smtClean="0"/>
              <a:t>Sigid HD Pramana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altLang="ko-KR" b="1" i="1" dirty="0" smtClean="0"/>
              <a:t>Kasubdit Pengaturan dan Pemantauan</a:t>
            </a:r>
            <a:endParaRPr lang="en-US" altLang="ko-KR" b="1" i="1" dirty="0"/>
          </a:p>
        </p:txBody>
      </p:sp>
      <p:grpSp>
        <p:nvGrpSpPr>
          <p:cNvPr id="6" name="Group 5"/>
          <p:cNvGrpSpPr/>
          <p:nvPr/>
        </p:nvGrpSpPr>
        <p:grpSpPr>
          <a:xfrm>
            <a:off x="3635897" y="1851670"/>
            <a:ext cx="144015" cy="1800200"/>
            <a:chOff x="3424672" y="2643758"/>
            <a:chExt cx="283232" cy="1584176"/>
          </a:xfrm>
        </p:grpSpPr>
        <p:sp>
          <p:nvSpPr>
            <p:cNvPr id="7" name="Rectangle 6"/>
            <p:cNvSpPr/>
            <p:nvPr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1" name="Picture 33" descr="PU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943" y="173215"/>
            <a:ext cx="506114" cy="513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586076" y="123478"/>
            <a:ext cx="7848600" cy="60016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n w="11430"/>
                <a:latin typeface="Century Gothic" pitchFamily="34" charset="0"/>
                <a:cs typeface="+mn-cs"/>
              </a:rPr>
              <a:t>KEMENTERIAN PEKERJAAN UMUM DAN PERUMAHAN RAKYAT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spc="60" dirty="0">
                <a:ln w="11430"/>
                <a:latin typeface="Century Gothic" pitchFamily="34" charset="0"/>
                <a:cs typeface="+mn-cs"/>
              </a:rPr>
              <a:t>DIREKTORAT JENDERAL SUMBER DAYA  AIR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spc="60" dirty="0">
                <a:ln w="11430"/>
                <a:latin typeface="Century Gothic" pitchFamily="34" charset="0"/>
                <a:cs typeface="+mn-cs"/>
              </a:rPr>
              <a:t>DIREKTORAT BINA PENATAGUNAAN SUMBER DAYA AIR</a:t>
            </a:r>
          </a:p>
        </p:txBody>
      </p:sp>
      <p:sp>
        <p:nvSpPr>
          <p:cNvPr id="13" name="Slide Number Placeholder 5"/>
          <p:cNvSpPr txBox="1">
            <a:spLocks/>
          </p:cNvSpPr>
          <p:nvPr/>
        </p:nvSpPr>
        <p:spPr>
          <a:xfrm>
            <a:off x="6922973" y="486236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fld id="{566457FD-FBE3-42C6-9252-AE7E6932839B}" type="slidenum"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t>1</a:t>
            </a:fld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685" y="4167038"/>
            <a:ext cx="1143000" cy="785813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31823" y="4167038"/>
            <a:ext cx="1143000" cy="785813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71810" y="4167038"/>
            <a:ext cx="1143000" cy="785813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86248" y="4167038"/>
            <a:ext cx="1143000" cy="785813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8" name="Picture 3" descr="http://www.wika.co.id/wp-content/uploads/2011/11/Banjir-Kanal-Timur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57373" y="4167038"/>
            <a:ext cx="1143000" cy="785813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9" name="Picture 5" descr="http://i1.trekearth.com/photos/110395/sawah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72200" y="4155926"/>
            <a:ext cx="1143000" cy="785812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0" name="Picture 7" descr="https://encrypted-tbn3.gstatic.com/images?q=tbn:ANd9GcSX08gqUMJd2LMlHwq5TW18NI2EyXLDL-XWu0I5xJDwTIng56JosA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38935" y="4155926"/>
            <a:ext cx="1155700" cy="763587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97184137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d-ID" altLang="ko-KR" dirty="0" smtClean="0"/>
              <a:t>U U D   1 9 4 5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27534"/>
            <a:ext cx="9144000" cy="288032"/>
          </a:xfrm>
        </p:spPr>
        <p:txBody>
          <a:bodyPr/>
          <a:lstStyle/>
          <a:p>
            <a:pPr>
              <a:defRPr/>
            </a:pPr>
            <a:r>
              <a:rPr lang="id-ID" sz="2000" b="1" dirty="0" smtClean="0">
                <a:solidFill>
                  <a:schemeClr val="tx1"/>
                </a:solidFill>
                <a:cs typeface="Arial" charset="0"/>
              </a:rPr>
              <a:t>(</a:t>
            </a:r>
            <a:r>
              <a:rPr lang="en-US" sz="2000" b="1" dirty="0" smtClean="0">
                <a:solidFill>
                  <a:schemeClr val="tx1"/>
                </a:solidFill>
                <a:cs typeface="Arial" charset="0"/>
              </a:rPr>
              <a:t>P</a:t>
            </a:r>
            <a:r>
              <a:rPr lang="id-ID" sz="2000" b="1" dirty="0" smtClean="0">
                <a:solidFill>
                  <a:schemeClr val="tx1"/>
                </a:solidFill>
                <a:cs typeface="Arial" charset="0"/>
              </a:rPr>
              <a:t>asal 33)</a:t>
            </a:r>
            <a:endParaRPr lang="id-ID" sz="20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0094" y="1059582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137936" y="1435985"/>
            <a:ext cx="5818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1638">
              <a:spcBef>
                <a:spcPts val="600"/>
              </a:spcBef>
              <a:defRPr/>
            </a:pPr>
            <a:r>
              <a:rPr lang="en-US" sz="2000" b="1" dirty="0" err="1" smtClean="0">
                <a:cs typeface="Andalus" pitchFamily="18" charset="-78"/>
              </a:rPr>
              <a:t>Cabang-cabang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produksi</a:t>
            </a:r>
            <a:r>
              <a:rPr lang="en-US" sz="2000" b="1" dirty="0" smtClean="0">
                <a:cs typeface="Andalus" pitchFamily="18" charset="-78"/>
              </a:rPr>
              <a:t> yang </a:t>
            </a:r>
            <a:r>
              <a:rPr lang="en-US" sz="2000" b="1" dirty="0" err="1" smtClean="0">
                <a:cs typeface="Andalus" pitchFamily="18" charset="-78"/>
              </a:rPr>
              <a:t>penting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bagi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id-ID" sz="2000" b="1" dirty="0" smtClean="0">
                <a:cs typeface="Andalus" pitchFamily="18" charset="-78"/>
              </a:rPr>
              <a:t>  </a:t>
            </a:r>
            <a:r>
              <a:rPr lang="en-US" sz="2000" b="1" dirty="0" err="1" smtClean="0">
                <a:cs typeface="Andalus" pitchFamily="18" charset="-78"/>
              </a:rPr>
              <a:t>negara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dan</a:t>
            </a:r>
            <a:r>
              <a:rPr lang="en-US" sz="2000" b="1" dirty="0" smtClean="0">
                <a:cs typeface="Andalus" pitchFamily="18" charset="-78"/>
              </a:rPr>
              <a:t> yang </a:t>
            </a:r>
            <a:r>
              <a:rPr lang="en-US" sz="2000" b="1" dirty="0" err="1" smtClean="0">
                <a:cs typeface="Andalus" pitchFamily="18" charset="-78"/>
              </a:rPr>
              <a:t>menguasai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hajat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hidup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orang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banyak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dikuasai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oleh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negara</a:t>
            </a:r>
            <a:endParaRPr lang="en-US" sz="2000" b="1" dirty="0" smtClean="0">
              <a:cs typeface="Andalus" pitchFamily="18" charset="-78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96854" y="2563377"/>
            <a:ext cx="1178006" cy="1160824"/>
            <a:chOff x="708822" y="2417620"/>
            <a:chExt cx="1178006" cy="1160824"/>
          </a:xfrm>
        </p:grpSpPr>
        <p:sp>
          <p:nvSpPr>
            <p:cNvPr id="9" name="Right Triangle 8"/>
            <p:cNvSpPr/>
            <p:nvPr/>
          </p:nvSpPr>
          <p:spPr>
            <a:xfrm rot="16200000">
              <a:off x="708822" y="2417620"/>
              <a:ext cx="1063075" cy="1063076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31640" y="2932113"/>
              <a:ext cx="5551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altLang="ko-KR" sz="3600" b="1" dirty="0" smtClean="0">
                  <a:solidFill>
                    <a:schemeClr val="bg1"/>
                  </a:solidFill>
                  <a:cs typeface="Arial" pitchFamily="34" charset="0"/>
                </a:rPr>
                <a:t>3</a:t>
              </a:r>
              <a:endParaRPr lang="ko-KR" altLang="en-US" sz="3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971600" y="3670656"/>
            <a:ext cx="1152128" cy="1133342"/>
            <a:chOff x="683568" y="3524899"/>
            <a:chExt cx="1152128" cy="1133342"/>
          </a:xfrm>
        </p:grpSpPr>
        <p:sp>
          <p:nvSpPr>
            <p:cNvPr id="12" name="Right Triangle 11"/>
            <p:cNvSpPr/>
            <p:nvPr/>
          </p:nvSpPr>
          <p:spPr>
            <a:xfrm rot="16200000">
              <a:off x="683568" y="3524899"/>
              <a:ext cx="1063075" cy="1063076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280508" y="4011910"/>
              <a:ext cx="5551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altLang="ko-KR" sz="3600" b="1" dirty="0" smtClean="0">
                  <a:solidFill>
                    <a:schemeClr val="bg1"/>
                  </a:solidFill>
                  <a:cs typeface="Arial" pitchFamily="34" charset="0"/>
                </a:rPr>
                <a:t>5</a:t>
              </a:r>
              <a:endParaRPr lang="ko-KR" altLang="en-US" sz="3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137936" y="2564199"/>
            <a:ext cx="6250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1638">
              <a:spcBef>
                <a:spcPts val="600"/>
              </a:spcBef>
              <a:defRPr/>
            </a:pPr>
            <a:r>
              <a:rPr lang="en-US" sz="2000" b="1" dirty="0" err="1" smtClean="0">
                <a:cs typeface="Andalus" pitchFamily="18" charset="-78"/>
              </a:rPr>
              <a:t>Bumi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dan</a:t>
            </a:r>
            <a:r>
              <a:rPr lang="en-US" sz="2000" b="1" dirty="0" smtClean="0">
                <a:cs typeface="Andalus" pitchFamily="18" charset="-78"/>
              </a:rPr>
              <a:t> air </a:t>
            </a:r>
            <a:r>
              <a:rPr lang="en-US" sz="2000" b="1" dirty="0" err="1" smtClean="0">
                <a:cs typeface="Andalus" pitchFamily="18" charset="-78"/>
              </a:rPr>
              <a:t>dan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kekayaan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alam</a:t>
            </a:r>
            <a:r>
              <a:rPr lang="en-US" sz="2000" b="1" dirty="0" smtClean="0">
                <a:cs typeface="Andalus" pitchFamily="18" charset="-78"/>
              </a:rPr>
              <a:t> yang </a:t>
            </a:r>
            <a:r>
              <a:rPr lang="en-US" sz="2000" b="1" dirty="0" err="1" smtClean="0">
                <a:cs typeface="Andalus" pitchFamily="18" charset="-78"/>
              </a:rPr>
              <a:t>terkandung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di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dalamnya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dikuasai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oleh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negara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dan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diperguna</a:t>
            </a:r>
            <a:r>
              <a:rPr lang="id-ID" sz="2000" b="1" dirty="0" smtClean="0">
                <a:cs typeface="Andalus" pitchFamily="18" charset="-78"/>
              </a:rPr>
              <a:t>-</a:t>
            </a:r>
            <a:r>
              <a:rPr lang="en-US" sz="2000" b="1" dirty="0" err="1" smtClean="0">
                <a:cs typeface="Andalus" pitchFamily="18" charset="-78"/>
              </a:rPr>
              <a:t>kan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untuk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sebesar-besar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kemakmuran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rakyat</a:t>
            </a:r>
            <a:endParaRPr lang="en-US" sz="2000" b="1" dirty="0" smtClean="0">
              <a:cs typeface="Andalus" pitchFamily="18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37936" y="3894890"/>
            <a:ext cx="55304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en-US" sz="2000" b="1" dirty="0" smtClean="0">
                <a:cs typeface="Andalus" pitchFamily="18" charset="-78"/>
              </a:rPr>
              <a:t>K</a:t>
            </a:r>
            <a:r>
              <a:rPr lang="id-ID" sz="2000" b="1" dirty="0" smtClean="0">
                <a:cs typeface="Andalus" pitchFamily="18" charset="-78"/>
              </a:rPr>
              <a:t>etentuan lebih lanjut mengenai pelaksana-an pasal ini diatur dalam undang-undang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002852" y="1438408"/>
            <a:ext cx="1192884" cy="1135083"/>
            <a:chOff x="714820" y="1292651"/>
            <a:chExt cx="1192884" cy="1135083"/>
          </a:xfrm>
        </p:grpSpPr>
        <p:sp>
          <p:nvSpPr>
            <p:cNvPr id="17" name="Right Triangle 16"/>
            <p:cNvSpPr/>
            <p:nvPr/>
          </p:nvSpPr>
          <p:spPr>
            <a:xfrm rot="16200000">
              <a:off x="714820" y="1292651"/>
              <a:ext cx="1063075" cy="1063076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52516" y="1781403"/>
              <a:ext cx="5551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altLang="ko-KR" sz="3600" b="1" dirty="0" smtClean="0">
                  <a:solidFill>
                    <a:schemeClr val="bg1"/>
                  </a:solidFill>
                  <a:cs typeface="Arial" pitchFamily="34" charset="0"/>
                </a:rPr>
                <a:t>2</a:t>
              </a:r>
              <a:endParaRPr lang="ko-KR" altLang="en-US" sz="3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12258" y="2009902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ayat</a:t>
              </a:r>
              <a:endParaRPr lang="id-ID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187624" y="32815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ayat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15616" y="4385665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ayat</a:t>
            </a:r>
            <a:endParaRPr lang="id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494202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995936" y="2230378"/>
            <a:ext cx="4930200" cy="473576"/>
          </a:xfrm>
        </p:spPr>
        <p:txBody>
          <a:bodyPr/>
          <a:lstStyle/>
          <a:p>
            <a:r>
              <a:rPr lang="id-ID" altLang="ko-KR" dirty="0" smtClean="0"/>
              <a:t>Isu-isu yg dapat dibahas dlm FGD</a:t>
            </a:r>
            <a:endParaRPr lang="ko-KR" altLang="en-US" dirty="0"/>
          </a:p>
        </p:txBody>
      </p:sp>
      <p:pic>
        <p:nvPicPr>
          <p:cNvPr id="5" name="Picture 7" descr="https://encrypted-tbn3.gstatic.com/images?q=tbn:ANd9GcSX08gqUMJd2LMlHwq5TW18NI2EyXLDL-XWu0I5xJDwTIng56Jo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688" y="1905733"/>
            <a:ext cx="1234342" cy="13539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1012342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id-ID" altLang="ko-KR" dirty="0" smtClean="0"/>
              <a:t>Isu-isu yg dpt dibahas</a:t>
            </a:r>
            <a:endParaRPr lang="ko-KR" alt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419872" y="1486561"/>
            <a:ext cx="1060704" cy="1429526"/>
            <a:chOff x="4041649" y="1707654"/>
            <a:chExt cx="1060704" cy="1429526"/>
          </a:xfrm>
        </p:grpSpPr>
        <p:sp>
          <p:nvSpPr>
            <p:cNvPr id="5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" name="Hexagon 5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" name="Hexagon 6"/>
          <p:cNvSpPr/>
          <p:nvPr/>
        </p:nvSpPr>
        <p:spPr>
          <a:xfrm>
            <a:off x="4000804" y="2499742"/>
            <a:ext cx="1098501" cy="955723"/>
          </a:xfrm>
          <a:prstGeom prst="hexagon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 rot="3600000">
            <a:off x="4379315" y="1384644"/>
            <a:ext cx="1060704" cy="1429526"/>
            <a:chOff x="4041649" y="1707654"/>
            <a:chExt cx="1060704" cy="1429526"/>
          </a:xfrm>
        </p:grpSpPr>
        <p:sp>
          <p:nvSpPr>
            <p:cNvPr id="9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Hexagon 9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7084136">
            <a:off x="5012118" y="2130682"/>
            <a:ext cx="1060704" cy="1429526"/>
            <a:chOff x="4041649" y="1707654"/>
            <a:chExt cx="1060704" cy="1429526"/>
          </a:xfrm>
        </p:grpSpPr>
        <p:sp>
          <p:nvSpPr>
            <p:cNvPr id="12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" name="Hexagon 12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10800000">
            <a:off x="4620373" y="2994924"/>
            <a:ext cx="1060704" cy="1429526"/>
            <a:chOff x="4041649" y="1707654"/>
            <a:chExt cx="1060704" cy="1429526"/>
          </a:xfrm>
        </p:grpSpPr>
        <p:sp>
          <p:nvSpPr>
            <p:cNvPr id="15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Hexagon 15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 rot="14480428">
            <a:off x="3651116" y="3135508"/>
            <a:ext cx="1060704" cy="1429526"/>
            <a:chOff x="4041649" y="1707654"/>
            <a:chExt cx="1060704" cy="1429526"/>
          </a:xfrm>
        </p:grpSpPr>
        <p:sp>
          <p:nvSpPr>
            <p:cNvPr id="18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" name="Hexagon 18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 rot="18000000">
            <a:off x="3001225" y="2344498"/>
            <a:ext cx="1060704" cy="1429526"/>
            <a:chOff x="4041649" y="1707654"/>
            <a:chExt cx="1060704" cy="1429526"/>
          </a:xfrm>
        </p:grpSpPr>
        <p:sp>
          <p:nvSpPr>
            <p:cNvPr id="21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Hexagon 21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3" name="Block Arc 14"/>
          <p:cNvSpPr/>
          <p:nvPr/>
        </p:nvSpPr>
        <p:spPr>
          <a:xfrm rot="16200000">
            <a:off x="4236956" y="2664298"/>
            <a:ext cx="626197" cy="626608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45610" y="195574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99452" y="1979962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57504" y="3002058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44475" y="3977905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16922" y="402434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05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46830" y="2969887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06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63700" y="1702963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Isu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62227" y="1702963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Isu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07322" y="2788526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Isu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34275" y="3711771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Isu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24953" y="3711771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Isu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813391" y="2665384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Isu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27584" y="1275606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err="1" smtClean="0"/>
              <a:t>Penguasaan</a:t>
            </a:r>
            <a:r>
              <a:rPr lang="en-US" sz="1600" b="1" dirty="0" smtClean="0"/>
              <a:t> air </a:t>
            </a:r>
            <a:r>
              <a:rPr lang="en-US" sz="1600" b="1" dirty="0" err="1" smtClean="0"/>
              <a:t>oleh</a:t>
            </a:r>
            <a:r>
              <a:rPr lang="en-US" sz="1600" b="1" dirty="0" smtClean="0"/>
              <a:t> ne</a:t>
            </a:r>
            <a:r>
              <a:rPr lang="id-ID" sz="1600" b="1" dirty="0" smtClean="0"/>
              <a:t>-</a:t>
            </a:r>
            <a:r>
              <a:rPr lang="en-US" sz="1600" b="1" dirty="0" err="1" smtClean="0"/>
              <a:t>gara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dalam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hal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pengatu</a:t>
            </a:r>
            <a:r>
              <a:rPr lang="id-ID" sz="1600" b="1" dirty="0" smtClean="0"/>
              <a:t>-</a:t>
            </a:r>
            <a:r>
              <a:rPr lang="en-US" sz="1600" b="1" dirty="0" smtClean="0"/>
              <a:t>ran</a:t>
            </a:r>
            <a:r>
              <a:rPr lang="id-ID" sz="1600" b="1" dirty="0" smtClean="0"/>
              <a:t> 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ak</a:t>
            </a:r>
            <a:r>
              <a:rPr lang="id-ID" sz="1600" b="1" dirty="0" smtClean="0"/>
              <a:t>s</a:t>
            </a:r>
            <a:r>
              <a:rPr lang="en-US" sz="1600" b="1" dirty="0" err="1" smtClean="0"/>
              <a:t>es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masyarakat</a:t>
            </a:r>
            <a:endParaRPr lang="ko-KR" altLang="en-US" sz="1600" b="1" dirty="0"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73057" y="2523826"/>
            <a:ext cx="19267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Bentuk lembaga pengelola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00192" y="2571750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Jaminan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pemenuhan</a:t>
            </a:r>
            <a:r>
              <a:rPr lang="en-US" sz="1600" b="1" dirty="0" smtClean="0"/>
              <a:t> </a:t>
            </a:r>
            <a:r>
              <a:rPr lang="id-ID" sz="1600" b="1" dirty="0" smtClean="0"/>
              <a:t>kebutuhan pokok se-hari-hari</a:t>
            </a:r>
            <a:endParaRPr lang="ko-KR" altLang="en-US" sz="1600" b="1" dirty="0"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652120" y="3723878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Pengaturan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mengenai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ke</a:t>
            </a:r>
            <a:r>
              <a:rPr lang="id-ID" sz="1600" b="1" dirty="0" smtClean="0"/>
              <a:t>-</a:t>
            </a:r>
            <a:r>
              <a:rPr lang="en-US" sz="1600" b="1" dirty="0" err="1" smtClean="0"/>
              <a:t>giatan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usaha</a:t>
            </a:r>
            <a:r>
              <a:rPr lang="en-US" sz="1600" b="1" dirty="0" smtClean="0"/>
              <a:t> yang </a:t>
            </a:r>
            <a:r>
              <a:rPr lang="en-US" sz="1600" b="1" dirty="0" err="1" smtClean="0"/>
              <a:t>meng</a:t>
            </a:r>
            <a:r>
              <a:rPr lang="id-ID" sz="1600" b="1" dirty="0" smtClean="0"/>
              <a:t>-</a:t>
            </a:r>
            <a:r>
              <a:rPr lang="en-US" sz="1600" b="1" dirty="0" err="1" smtClean="0"/>
              <a:t>gunakan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sumber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daya</a:t>
            </a:r>
            <a:r>
              <a:rPr lang="en-US" sz="1600" b="1" dirty="0" smtClean="0"/>
              <a:t> air</a:t>
            </a:r>
            <a:endParaRPr lang="ko-KR" altLang="en-US" sz="1600" b="1" dirty="0"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475656" y="3651870"/>
            <a:ext cx="19267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Keterpaduan pengelolaan Air Permukaan dan Air Tanah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724128" y="1491630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600" b="1" dirty="0" smtClean="0"/>
              <a:t>Pengaturan cabang produksi penting</a:t>
            </a:r>
            <a:endParaRPr lang="ko-KR" altLang="en-US" sz="1600" b="1" dirty="0">
              <a:cs typeface="Arial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610094" y="771550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71556084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195736" y="4155926"/>
            <a:ext cx="4752528" cy="576063"/>
          </a:xfrm>
        </p:spPr>
        <p:txBody>
          <a:bodyPr/>
          <a:lstStyle/>
          <a:p>
            <a:r>
              <a:rPr lang="id-ID" altLang="ko-KR" dirty="0" smtClean="0"/>
              <a:t>T e r i m a k a s i h</a:t>
            </a:r>
            <a:endParaRPr lang="ko-KR" altLang="en-US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01344" y="1179021"/>
            <a:ext cx="2930133" cy="27749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6145590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3" descr="C:\Users\user\Downloads\WhatsApp Image 2019-01-18 at 13.06.53.jpeg"/>
          <p:cNvPicPr>
            <a:picLocks noChangeAspect="1" noChangeArrowheads="1"/>
          </p:cNvPicPr>
          <p:nvPr/>
        </p:nvPicPr>
        <p:blipFill>
          <a:blip r:embed="rId2" cstate="print"/>
          <a:srcRect l="12600" t="47675" b="14185"/>
          <a:stretch>
            <a:fillRect/>
          </a:stretch>
        </p:blipFill>
        <p:spPr bwMode="auto">
          <a:xfrm rot="21036933">
            <a:off x="5256804" y="708679"/>
            <a:ext cx="4888037" cy="43846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" name="Picture 2" descr="C:\Users\user\Downloads\WhatsApp Image 2019-01-18 at 13.06.53.jpeg"/>
          <p:cNvPicPr>
            <a:picLocks noChangeAspect="1" noChangeArrowheads="1"/>
          </p:cNvPicPr>
          <p:nvPr/>
        </p:nvPicPr>
        <p:blipFill>
          <a:blip r:embed="rId2" cstate="print"/>
          <a:srcRect l="8400" t="17221" r="2001" b="36660"/>
          <a:stretch>
            <a:fillRect/>
          </a:stretch>
        </p:blipFill>
        <p:spPr bwMode="auto">
          <a:xfrm rot="522507">
            <a:off x="2419399" y="-44982"/>
            <a:ext cx="4946359" cy="52334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itle 2"/>
          <p:cNvSpPr txBox="1">
            <a:spLocks/>
          </p:cNvSpPr>
          <p:nvPr/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cs typeface="Arial" pitchFamily="34" charset="0"/>
              </a:rPr>
              <a:t>Pokok Bahasan</a:t>
            </a:r>
            <a:endParaRPr lang="en-US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67744" y="1059582"/>
            <a:ext cx="6552728" cy="914400"/>
            <a:chOff x="1151472" y="3187501"/>
            <a:chExt cx="6552728" cy="914400"/>
          </a:xfrm>
        </p:grpSpPr>
        <p:sp>
          <p:nvSpPr>
            <p:cNvPr id="5" name="Pentagon 4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6" name="Pentagon 5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7" name="Diamond 6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8" name="직사각형 39"/>
          <p:cNvSpPr/>
          <p:nvPr/>
        </p:nvSpPr>
        <p:spPr>
          <a:xfrm>
            <a:off x="2509438" y="1262927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1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10" name="TextBox 10"/>
          <p:cNvSpPr txBox="1"/>
          <p:nvPr/>
        </p:nvSpPr>
        <p:spPr bwMode="auto">
          <a:xfrm>
            <a:off x="3382960" y="1271818"/>
            <a:ext cx="5149480" cy="46166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d-ID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Isu dalam Sidang Judicial Review</a:t>
            </a:r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264738" y="1982609"/>
            <a:ext cx="6552728" cy="914400"/>
            <a:chOff x="1151472" y="3187501"/>
            <a:chExt cx="6552728" cy="914400"/>
          </a:xfrm>
        </p:grpSpPr>
        <p:sp>
          <p:nvSpPr>
            <p:cNvPr id="13" name="Pentagon 12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" name="Pentagon 13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5" name="Diamond 14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261732" y="2905636"/>
            <a:ext cx="6552728" cy="914400"/>
            <a:chOff x="1151472" y="3187501"/>
            <a:chExt cx="6552728" cy="914400"/>
          </a:xfrm>
        </p:grpSpPr>
        <p:sp>
          <p:nvSpPr>
            <p:cNvPr id="17" name="Pentagon 16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8" name="Pentagon 17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Diamond 18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258726" y="3828663"/>
            <a:ext cx="6552728" cy="914400"/>
            <a:chOff x="1151472" y="3187501"/>
            <a:chExt cx="6552728" cy="914400"/>
          </a:xfrm>
        </p:grpSpPr>
        <p:sp>
          <p:nvSpPr>
            <p:cNvPr id="21" name="Pentagon 20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" name="Pentagon 21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3" name="Diamond 22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4" name="직사각형 39"/>
          <p:cNvSpPr/>
          <p:nvPr/>
        </p:nvSpPr>
        <p:spPr>
          <a:xfrm>
            <a:off x="2509438" y="2187449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2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26" name="TextBox 10"/>
          <p:cNvSpPr txBox="1"/>
          <p:nvPr/>
        </p:nvSpPr>
        <p:spPr bwMode="auto">
          <a:xfrm>
            <a:off x="3382961" y="2209218"/>
            <a:ext cx="4752528" cy="46166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d-ID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Putusan Mahkamah Konstitusi</a:t>
            </a:r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직사각형 39"/>
          <p:cNvSpPr/>
          <p:nvPr/>
        </p:nvSpPr>
        <p:spPr>
          <a:xfrm>
            <a:off x="2509438" y="3111971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3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30" name="TextBox 10"/>
          <p:cNvSpPr txBox="1"/>
          <p:nvPr/>
        </p:nvSpPr>
        <p:spPr bwMode="auto">
          <a:xfrm>
            <a:off x="3382961" y="3127301"/>
            <a:ext cx="4752528" cy="46166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d-ID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UUD 1945 Pasal 33</a:t>
            </a:r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직사각형 39"/>
          <p:cNvSpPr/>
          <p:nvPr/>
        </p:nvSpPr>
        <p:spPr>
          <a:xfrm>
            <a:off x="2509438" y="4036493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4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34" name="TextBox 10"/>
          <p:cNvSpPr txBox="1"/>
          <p:nvPr/>
        </p:nvSpPr>
        <p:spPr bwMode="auto">
          <a:xfrm>
            <a:off x="3382961" y="4051823"/>
            <a:ext cx="4752528" cy="46166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d-ID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Isu-isu pengaturan</a:t>
            </a:r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505599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ownloads\WhatsApp Image 2019-01-18 at 13.06.53.jpeg"/>
          <p:cNvPicPr>
            <a:picLocks noChangeAspect="1" noChangeArrowheads="1"/>
          </p:cNvPicPr>
          <p:nvPr/>
        </p:nvPicPr>
        <p:blipFill>
          <a:blip r:embed="rId2" cstate="print"/>
          <a:srcRect l="12600" t="47675" b="14185"/>
          <a:stretch>
            <a:fillRect/>
          </a:stretch>
        </p:blipFill>
        <p:spPr bwMode="auto">
          <a:xfrm rot="21036933">
            <a:off x="4536725" y="924703"/>
            <a:ext cx="4888037" cy="43846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user\Downloads\WhatsApp Image 2019-01-18 at 13.06.53.jpeg"/>
          <p:cNvPicPr>
            <a:picLocks noChangeAspect="1" noChangeArrowheads="1"/>
          </p:cNvPicPr>
          <p:nvPr/>
        </p:nvPicPr>
        <p:blipFill>
          <a:blip r:embed="rId2" cstate="print"/>
          <a:srcRect l="8400" t="17221" r="2001" b="36660"/>
          <a:stretch>
            <a:fillRect/>
          </a:stretch>
        </p:blipFill>
        <p:spPr bwMode="auto">
          <a:xfrm rot="522507">
            <a:off x="-580631" y="-217961"/>
            <a:ext cx="5273337" cy="55794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995936" y="2314198"/>
            <a:ext cx="4930200" cy="47357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id-ID" altLang="ko-KR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Isu Dalam Sidang JR</a:t>
            </a:r>
            <a:endParaRPr lang="ko-KR" altLang="en-US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67944" y="2811014"/>
            <a:ext cx="4536504" cy="7200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80136" y="2236094"/>
            <a:ext cx="4536504" cy="7200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115616" y="1732038"/>
            <a:ext cx="3096344" cy="479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012342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id-ID" altLang="ko-KR" dirty="0" smtClean="0"/>
              <a:t>Isu Dalam Sidang JR UU 7/2004</a:t>
            </a:r>
            <a:endParaRPr lang="ko-KR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3913295" y="2886268"/>
            <a:ext cx="1954849" cy="360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Chevron 4"/>
          <p:cNvSpPr/>
          <p:nvPr/>
        </p:nvSpPr>
        <p:spPr>
          <a:xfrm>
            <a:off x="4565672" y="1863944"/>
            <a:ext cx="1584176" cy="2404688"/>
          </a:xfrm>
          <a:prstGeom prst="chevron">
            <a:avLst>
              <a:gd name="adj" fmla="val 6914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" name="Rectangle 4"/>
          <p:cNvSpPr/>
          <p:nvPr/>
        </p:nvSpPr>
        <p:spPr>
          <a:xfrm>
            <a:off x="3913295" y="3297096"/>
            <a:ext cx="1090753" cy="360040"/>
          </a:xfrm>
          <a:custGeom>
            <a:avLst/>
            <a:gdLst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586122 w 2880321"/>
              <a:gd name="connsiteY2" fmla="*/ 312332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538415 w 2880321"/>
              <a:gd name="connsiteY2" fmla="*/ 29643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545449 w 2880321"/>
              <a:gd name="connsiteY2" fmla="*/ 338633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531381 w 2880321"/>
              <a:gd name="connsiteY2" fmla="*/ 359735 h 360040"/>
              <a:gd name="connsiteX3" fmla="*/ 0 w 2880321"/>
              <a:gd name="connsiteY3" fmla="*/ 360040 h 360040"/>
              <a:gd name="connsiteX4" fmla="*/ 0 w 2880321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21" h="360040">
                <a:moveTo>
                  <a:pt x="0" y="0"/>
                </a:moveTo>
                <a:lnTo>
                  <a:pt x="2880321" y="0"/>
                </a:lnTo>
                <a:lnTo>
                  <a:pt x="2531381" y="359735"/>
                </a:lnTo>
                <a:lnTo>
                  <a:pt x="0" y="3600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Rectangle 5"/>
          <p:cNvSpPr/>
          <p:nvPr/>
        </p:nvSpPr>
        <p:spPr>
          <a:xfrm>
            <a:off x="3917839" y="2475439"/>
            <a:ext cx="1230225" cy="360040"/>
          </a:xfrm>
          <a:custGeom>
            <a:avLst/>
            <a:gdLst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14561 w 2880321"/>
              <a:gd name="connsiteY1" fmla="*/ 7951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21595 w 2880321"/>
              <a:gd name="connsiteY1" fmla="*/ 917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21595 w 2880321"/>
              <a:gd name="connsiteY1" fmla="*/ 917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28629 w 2880321"/>
              <a:gd name="connsiteY1" fmla="*/ 14985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35662 w 2880321"/>
              <a:gd name="connsiteY1" fmla="*/ 7951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21" h="360040">
                <a:moveTo>
                  <a:pt x="0" y="0"/>
                </a:moveTo>
                <a:lnTo>
                  <a:pt x="2535662" y="7951"/>
                </a:lnTo>
                <a:lnTo>
                  <a:pt x="2880321" y="360040"/>
                </a:lnTo>
                <a:lnTo>
                  <a:pt x="0" y="3600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Parallelogram 7"/>
          <p:cNvSpPr/>
          <p:nvPr/>
        </p:nvSpPr>
        <p:spPr>
          <a:xfrm>
            <a:off x="3922144" y="3297096"/>
            <a:ext cx="1435616" cy="971536"/>
          </a:xfrm>
          <a:prstGeom prst="parallelogram">
            <a:avLst>
              <a:gd name="adj" fmla="val 962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Parallelogram 8"/>
          <p:cNvSpPr/>
          <p:nvPr/>
        </p:nvSpPr>
        <p:spPr>
          <a:xfrm flipH="1">
            <a:off x="3922144" y="1863943"/>
            <a:ext cx="1435616" cy="971536"/>
          </a:xfrm>
          <a:prstGeom prst="parallelogram">
            <a:avLst>
              <a:gd name="adj" fmla="val 9626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329967" y="1616803"/>
            <a:ext cx="2757570" cy="707886"/>
          </a:xfrm>
          <a:prstGeom prst="rect">
            <a:avLst/>
          </a:prstGeom>
          <a:noFill/>
          <a:ln w="28575">
            <a:solidFill>
              <a:srgbClr val="A4B4EA"/>
            </a:solidFill>
          </a:ln>
        </p:spPr>
        <p:txBody>
          <a:bodyPr wrap="square" lIns="0" rtlCol="0">
            <a:spAutoFit/>
          </a:bodyPr>
          <a:lstStyle/>
          <a:p>
            <a:pPr algn="r"/>
            <a:r>
              <a:rPr lang="id-ID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Arial" pitchFamily="34" charset="0"/>
              </a:rPr>
              <a:t>Sumber Air tdk dapat diakses masyarakat</a:t>
            </a:r>
            <a:r>
              <a:rPr lang="en-US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Arial" pitchFamily="34" charset="0"/>
              </a:rPr>
              <a:t>.   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9284" y="2706596"/>
            <a:ext cx="2736303" cy="707886"/>
          </a:xfrm>
          <a:prstGeom prst="rect">
            <a:avLst/>
          </a:prstGeom>
          <a:noFill/>
          <a:ln w="28575">
            <a:solidFill>
              <a:srgbClr val="F8B2A3"/>
            </a:solidFill>
          </a:ln>
        </p:spPr>
        <p:txBody>
          <a:bodyPr wrap="square" lIns="0" rtlCol="0">
            <a:spAutoFit/>
          </a:bodyPr>
          <a:lstStyle/>
          <a:p>
            <a:pPr algn="r"/>
            <a:r>
              <a:rPr lang="id-ID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Arial" pitchFamily="34" charset="0"/>
              </a:rPr>
              <a:t>Kinerja pelayanan air minum buruk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527" y="3817152"/>
            <a:ext cx="2764305" cy="707886"/>
          </a:xfrm>
          <a:prstGeom prst="rect">
            <a:avLst/>
          </a:prstGeom>
          <a:noFill/>
          <a:ln w="28575">
            <a:solidFill>
              <a:srgbClr val="98DFBB"/>
            </a:solidFill>
          </a:ln>
        </p:spPr>
        <p:txBody>
          <a:bodyPr wrap="square" lIns="0" rtlCol="0">
            <a:spAutoFit/>
          </a:bodyPr>
          <a:lstStyle/>
          <a:p>
            <a:pPr algn="r"/>
            <a:r>
              <a:rPr lang="id-ID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Arial" pitchFamily="34" charset="0"/>
              </a:rPr>
              <a:t>Masyarakat hrs membeli air dg harga mahal (AMDK)</a:t>
            </a:r>
            <a:r>
              <a:rPr lang="en-US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cs typeface="Arial" pitchFamily="34" charset="0"/>
              </a:rPr>
              <a:t>     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19" name="Elbow Connector 18"/>
          <p:cNvCxnSpPr/>
          <p:nvPr/>
        </p:nvCxnSpPr>
        <p:spPr>
          <a:xfrm rot="10800000">
            <a:off x="3101121" y="1973306"/>
            <a:ext cx="816721" cy="675662"/>
          </a:xfrm>
          <a:prstGeom prst="bentConnector3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" idx="1"/>
          </p:cNvCxnSpPr>
          <p:nvPr/>
        </p:nvCxnSpPr>
        <p:spPr>
          <a:xfrm flipH="1" flipV="1">
            <a:off x="3101121" y="3057402"/>
            <a:ext cx="812174" cy="888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/>
          <p:nvPr/>
        </p:nvCxnSpPr>
        <p:spPr>
          <a:xfrm rot="10800000" flipV="1">
            <a:off x="3101120" y="3477114"/>
            <a:ext cx="812174" cy="695161"/>
          </a:xfrm>
          <a:prstGeom prst="bentConnector3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228184" y="2571750"/>
            <a:ext cx="25202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2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Negara tidak hadir</a:t>
            </a:r>
            <a:r>
              <a:rPr lang="id-ID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:</a:t>
            </a:r>
          </a:p>
          <a:p>
            <a:pPr algn="ctr"/>
            <a:r>
              <a:rPr lang="en-US" sz="1600" b="1" dirty="0" err="1" smtClean="0">
                <a:cs typeface="Andalus" pitchFamily="18" charset="-78"/>
              </a:rPr>
              <a:t>tidak</a:t>
            </a:r>
            <a:r>
              <a:rPr lang="en-US" sz="1600" b="1" dirty="0" smtClean="0">
                <a:cs typeface="Andalus" pitchFamily="18" charset="-78"/>
              </a:rPr>
              <a:t> </a:t>
            </a:r>
            <a:r>
              <a:rPr lang="en-US" sz="1600" b="1" dirty="0" err="1" smtClean="0">
                <a:cs typeface="Andalus" pitchFamily="18" charset="-78"/>
              </a:rPr>
              <a:t>berpi</a:t>
            </a:r>
            <a:r>
              <a:rPr lang="id-ID" sz="1600" b="1" dirty="0" smtClean="0">
                <a:cs typeface="Andalus" pitchFamily="18" charset="-78"/>
              </a:rPr>
              <a:t>h</a:t>
            </a:r>
            <a:r>
              <a:rPr lang="en-US" sz="1600" b="1" dirty="0" err="1" smtClean="0">
                <a:cs typeface="Andalus" pitchFamily="18" charset="-78"/>
              </a:rPr>
              <a:t>ak</a:t>
            </a:r>
            <a:r>
              <a:rPr lang="en-US" sz="1600" b="1" dirty="0" smtClean="0">
                <a:cs typeface="Andalus" pitchFamily="18" charset="-78"/>
              </a:rPr>
              <a:t>/</a:t>
            </a:r>
            <a:r>
              <a:rPr lang="en-US" sz="1600" b="1" dirty="0" err="1" smtClean="0">
                <a:cs typeface="Andalus" pitchFamily="18" charset="-78"/>
              </a:rPr>
              <a:t>melindu</a:t>
            </a:r>
            <a:r>
              <a:rPr lang="id-ID" sz="1600" b="1" dirty="0" smtClean="0">
                <a:cs typeface="Andalus" pitchFamily="18" charset="-78"/>
              </a:rPr>
              <a:t>-</a:t>
            </a:r>
            <a:r>
              <a:rPr lang="en-US" sz="1600" b="1" dirty="0" err="1" smtClean="0">
                <a:cs typeface="Andalus" pitchFamily="18" charset="-78"/>
              </a:rPr>
              <a:t>ngi</a:t>
            </a:r>
            <a:r>
              <a:rPr lang="en-US" sz="1600" b="1" dirty="0" smtClean="0">
                <a:cs typeface="Andalus" pitchFamily="18" charset="-78"/>
              </a:rPr>
              <a:t> </a:t>
            </a:r>
            <a:r>
              <a:rPr lang="en-US" sz="1600" b="1" dirty="0" err="1" smtClean="0">
                <a:cs typeface="Andalus" pitchFamily="18" charset="-78"/>
              </a:rPr>
              <a:t>rakyat</a:t>
            </a:r>
            <a:r>
              <a:rPr lang="en-US" sz="1600" b="1" dirty="0" smtClean="0">
                <a:cs typeface="Andalus" pitchFamily="18" charset="-78"/>
              </a:rPr>
              <a:t> </a:t>
            </a:r>
            <a:r>
              <a:rPr lang="en-US" sz="1600" b="1" dirty="0" err="1" smtClean="0">
                <a:cs typeface="Andalus" pitchFamily="18" charset="-78"/>
              </a:rPr>
              <a:t>kecil</a:t>
            </a:r>
            <a:endParaRPr lang="en-US" sz="1600" b="1" dirty="0" smtClean="0">
              <a:cs typeface="Andalus" pitchFamily="18" charset="-78"/>
            </a:endParaRPr>
          </a:p>
          <a:p>
            <a:pPr algn="ctr"/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10094" y="771558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6748457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995936" y="2230378"/>
            <a:ext cx="4930200" cy="473576"/>
          </a:xfrm>
        </p:spPr>
        <p:txBody>
          <a:bodyPr/>
          <a:lstStyle/>
          <a:p>
            <a:r>
              <a:rPr lang="id-ID" altLang="ko-KR" dirty="0" smtClean="0"/>
              <a:t>Putusan MK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995936" y="2703954"/>
            <a:ext cx="4930200" cy="288032"/>
          </a:xfrm>
        </p:spPr>
        <p:txBody>
          <a:bodyPr/>
          <a:lstStyle/>
          <a:p>
            <a:pPr>
              <a:defRPr/>
            </a:pPr>
            <a:r>
              <a:rPr lang="id-ID" b="1" dirty="0" smtClean="0">
                <a:solidFill>
                  <a:schemeClr val="tx1"/>
                </a:solidFill>
                <a:cs typeface="Arial" charset="0"/>
              </a:rPr>
              <a:t>(</a:t>
            </a:r>
            <a:r>
              <a:rPr lang="en-US" b="1" dirty="0" smtClean="0">
                <a:solidFill>
                  <a:schemeClr val="tx1"/>
                </a:solidFill>
                <a:cs typeface="Arial" charset="0"/>
              </a:rPr>
              <a:t>NOMOR 85/PUU-XI/2013 </a:t>
            </a:r>
            <a:r>
              <a:rPr lang="id-ID" b="1" dirty="0" smtClean="0">
                <a:solidFill>
                  <a:schemeClr val="tx1"/>
                </a:solidFill>
                <a:cs typeface="Arial" charset="0"/>
              </a:rPr>
              <a:t>)</a:t>
            </a:r>
            <a:endParaRPr lang="id-ID" b="1" dirty="0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5" name="Picture 3" descr="http://www.wika.co.id/wp-content/uploads/2011/11/Banjir-Kanal-Timu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897921"/>
            <a:ext cx="1259434" cy="134883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1012342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d-ID" altLang="ko-KR" dirty="0" smtClean="0"/>
              <a:t>Putusan Mahkamah Konstitusi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27534"/>
            <a:ext cx="9144000" cy="288032"/>
          </a:xfrm>
        </p:spPr>
        <p:txBody>
          <a:bodyPr/>
          <a:lstStyle/>
          <a:p>
            <a:pPr>
              <a:defRPr/>
            </a:pPr>
            <a:r>
              <a:rPr lang="id-ID" b="1" dirty="0" smtClean="0">
                <a:solidFill>
                  <a:schemeClr val="tx1"/>
                </a:solidFill>
                <a:cs typeface="Arial" charset="0"/>
              </a:rPr>
              <a:t>(</a:t>
            </a:r>
            <a:r>
              <a:rPr lang="en-US" b="1" dirty="0" smtClean="0">
                <a:solidFill>
                  <a:schemeClr val="tx1"/>
                </a:solidFill>
                <a:cs typeface="Arial" charset="0"/>
              </a:rPr>
              <a:t>PUTUSAN M</a:t>
            </a:r>
            <a:r>
              <a:rPr lang="id-ID" b="1" dirty="0" smtClean="0">
                <a:solidFill>
                  <a:schemeClr val="tx1"/>
                </a:solidFill>
                <a:cs typeface="Arial" charset="0"/>
              </a:rPr>
              <a:t>K </a:t>
            </a:r>
            <a:r>
              <a:rPr lang="en-US" b="1" dirty="0" smtClean="0">
                <a:solidFill>
                  <a:schemeClr val="tx1"/>
                </a:solidFill>
                <a:cs typeface="Arial" charset="0"/>
              </a:rPr>
              <a:t>NOMOR 85/PUU-XI/2013 </a:t>
            </a:r>
            <a:r>
              <a:rPr lang="id-ID" b="1" dirty="0" smtClean="0">
                <a:solidFill>
                  <a:schemeClr val="tx1"/>
                </a:solidFill>
                <a:cs typeface="Arial" charset="0"/>
              </a:rPr>
              <a:t>)</a:t>
            </a:r>
            <a:endParaRPr lang="id-ID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0094" y="987574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641992" y="1381936"/>
            <a:ext cx="4464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en-US" sz="2000" b="1" dirty="0" smtClean="0">
                <a:cs typeface="Andalus" pitchFamily="18" charset="-78"/>
              </a:rPr>
              <a:t>UU 7/2004 </a:t>
            </a:r>
            <a:r>
              <a:rPr lang="en-US" sz="2000" b="1" dirty="0" err="1" smtClean="0">
                <a:cs typeface="Andalus" pitchFamily="18" charset="-78"/>
              </a:rPr>
              <a:t>tentang</a:t>
            </a:r>
            <a:r>
              <a:rPr lang="en-US" sz="2000" b="1" dirty="0" smtClean="0">
                <a:cs typeface="Andalus" pitchFamily="18" charset="-78"/>
              </a:rPr>
              <a:t> SDA </a:t>
            </a:r>
            <a:r>
              <a:rPr lang="en-US" sz="2000" b="1" dirty="0" err="1" smtClean="0">
                <a:cs typeface="Andalus" pitchFamily="18" charset="-78"/>
              </a:rPr>
              <a:t>dinyatakan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bertentangan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dengan</a:t>
            </a:r>
            <a:r>
              <a:rPr lang="en-US" sz="2000" b="1" dirty="0" smtClean="0">
                <a:cs typeface="Andalus" pitchFamily="18" charset="-78"/>
              </a:rPr>
              <a:t> UUD 1945</a:t>
            </a:r>
            <a:endParaRPr lang="en-US" sz="2000" b="1" dirty="0">
              <a:cs typeface="Andalus" pitchFamily="18" charset="-78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506908" y="1203598"/>
            <a:ext cx="1063076" cy="1063075"/>
            <a:chOff x="3442914" y="1275606"/>
            <a:chExt cx="1063076" cy="1063075"/>
          </a:xfrm>
        </p:grpSpPr>
        <p:sp>
          <p:nvSpPr>
            <p:cNvPr id="9" name="Right Triangle 8"/>
            <p:cNvSpPr/>
            <p:nvPr/>
          </p:nvSpPr>
          <p:spPr>
            <a:xfrm rot="16200000">
              <a:off x="3442914" y="1275606"/>
              <a:ext cx="1063075" cy="1063076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51920" y="1678134"/>
              <a:ext cx="5551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altLang="ko-KR" sz="3600" b="1" dirty="0" smtClean="0">
                  <a:solidFill>
                    <a:schemeClr val="bg1"/>
                  </a:solidFill>
                  <a:cs typeface="Arial" pitchFamily="34" charset="0"/>
                </a:rPr>
                <a:t>1</a:t>
              </a:r>
              <a:endParaRPr lang="ko-KR" altLang="en-US" sz="3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500910" y="2328567"/>
            <a:ext cx="1063076" cy="1063075"/>
            <a:chOff x="3442914" y="1275606"/>
            <a:chExt cx="1063076" cy="1063075"/>
          </a:xfrm>
        </p:grpSpPr>
        <p:sp>
          <p:nvSpPr>
            <p:cNvPr id="12" name="Right Triangle 11"/>
            <p:cNvSpPr/>
            <p:nvPr/>
          </p:nvSpPr>
          <p:spPr>
            <a:xfrm rot="16200000">
              <a:off x="3442914" y="1275606"/>
              <a:ext cx="1063075" cy="1063076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51920" y="1678134"/>
              <a:ext cx="5551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altLang="ko-KR" sz="3600" b="1" dirty="0" smtClean="0">
                  <a:solidFill>
                    <a:schemeClr val="bg1"/>
                  </a:solidFill>
                  <a:cs typeface="Arial" pitchFamily="34" charset="0"/>
                </a:rPr>
                <a:t>2</a:t>
              </a:r>
              <a:endParaRPr lang="ko-KR" altLang="en-US" sz="3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475656" y="3435846"/>
            <a:ext cx="1063076" cy="1063075"/>
            <a:chOff x="3442914" y="1275606"/>
            <a:chExt cx="1063076" cy="1063075"/>
          </a:xfrm>
        </p:grpSpPr>
        <p:sp>
          <p:nvSpPr>
            <p:cNvPr id="15" name="Right Triangle 14"/>
            <p:cNvSpPr/>
            <p:nvPr/>
          </p:nvSpPr>
          <p:spPr>
            <a:xfrm rot="16200000">
              <a:off x="3442914" y="1275606"/>
              <a:ext cx="1063075" cy="1063076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51920" y="1678134"/>
              <a:ext cx="5551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altLang="ko-KR" sz="3600" b="1" dirty="0" smtClean="0">
                  <a:solidFill>
                    <a:schemeClr val="bg1"/>
                  </a:solidFill>
                  <a:cs typeface="Arial" pitchFamily="34" charset="0"/>
                </a:rPr>
                <a:t>3</a:t>
              </a:r>
              <a:endParaRPr lang="ko-KR" altLang="en-US" sz="3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641992" y="2529670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en-US" sz="2000" b="1" dirty="0" smtClean="0">
                <a:cs typeface="Andalus" pitchFamily="18" charset="-78"/>
              </a:rPr>
              <a:t>UU 7/2004 </a:t>
            </a:r>
            <a:r>
              <a:rPr lang="en-US" sz="2000" b="1" dirty="0" err="1" smtClean="0">
                <a:cs typeface="Andalus" pitchFamily="18" charset="-78"/>
              </a:rPr>
              <a:t>tentang</a:t>
            </a:r>
            <a:r>
              <a:rPr lang="en-US" sz="2000" b="1" dirty="0" smtClean="0">
                <a:cs typeface="Andalus" pitchFamily="18" charset="-78"/>
              </a:rPr>
              <a:t> SDA </a:t>
            </a:r>
            <a:r>
              <a:rPr lang="en-US" sz="2000" b="1" dirty="0" err="1" smtClean="0">
                <a:cs typeface="Andalus" pitchFamily="18" charset="-78"/>
              </a:rPr>
              <a:t>tidak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memiliki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kekuatan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hukum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mengikat</a:t>
            </a:r>
            <a:endParaRPr lang="en-US" sz="2000" b="1" dirty="0" smtClean="0">
              <a:cs typeface="Andalus" pitchFamily="18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641992" y="3660080"/>
            <a:ext cx="4680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en-US" sz="2000" b="1" dirty="0" smtClean="0">
                <a:cs typeface="Andalus" pitchFamily="18" charset="-78"/>
              </a:rPr>
              <a:t>UU 11/1974 </a:t>
            </a:r>
            <a:r>
              <a:rPr lang="en-US" sz="2000" b="1" dirty="0" err="1" smtClean="0">
                <a:cs typeface="Andalus" pitchFamily="18" charset="-78"/>
              </a:rPr>
              <a:t>tentang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Pengairan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berla</a:t>
            </a:r>
            <a:r>
              <a:rPr lang="id-ID" sz="2000" b="1" dirty="0" smtClean="0">
                <a:cs typeface="Andalus" pitchFamily="18" charset="-78"/>
              </a:rPr>
              <a:t>-</a:t>
            </a:r>
            <a:r>
              <a:rPr lang="en-US" sz="2000" b="1" dirty="0" err="1" smtClean="0">
                <a:cs typeface="Andalus" pitchFamily="18" charset="-78"/>
              </a:rPr>
              <a:t>ku</a:t>
            </a:r>
            <a:r>
              <a:rPr lang="en-US" sz="2000" b="1" dirty="0" smtClean="0">
                <a:cs typeface="Andalus" pitchFamily="18" charset="-78"/>
              </a:rPr>
              <a:t> </a:t>
            </a:r>
            <a:r>
              <a:rPr lang="en-US" sz="2000" b="1" dirty="0" err="1" smtClean="0">
                <a:cs typeface="Andalus" pitchFamily="18" charset="-78"/>
              </a:rPr>
              <a:t>kembali</a:t>
            </a:r>
            <a:endParaRPr lang="id-ID" sz="2000" b="1" dirty="0" smtClean="0">
              <a:cs typeface="Andalus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494202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d-ID" altLang="ko-KR" sz="3200" b="1" dirty="0" smtClean="0"/>
              <a:t>6 Prinsip Dasar Batasan Pengelolaan SDA </a:t>
            </a:r>
            <a:endParaRPr lang="ko-KR" altLang="en-US" sz="32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27534"/>
            <a:ext cx="9144000" cy="288032"/>
          </a:xfrm>
        </p:spPr>
        <p:txBody>
          <a:bodyPr/>
          <a:lstStyle/>
          <a:p>
            <a:pPr>
              <a:defRPr/>
            </a:pPr>
            <a:r>
              <a:rPr lang="id-ID" b="1" dirty="0" smtClean="0">
                <a:solidFill>
                  <a:schemeClr val="tx1"/>
                </a:solidFill>
                <a:cs typeface="Arial" charset="0"/>
              </a:rPr>
              <a:t>(</a:t>
            </a:r>
            <a:r>
              <a:rPr lang="en-US" b="1" dirty="0" smtClean="0">
                <a:solidFill>
                  <a:schemeClr val="tx1"/>
                </a:solidFill>
                <a:cs typeface="Arial" charset="0"/>
              </a:rPr>
              <a:t>PUTUSAN M</a:t>
            </a:r>
            <a:r>
              <a:rPr lang="id-ID" b="1" dirty="0" smtClean="0">
                <a:solidFill>
                  <a:schemeClr val="tx1"/>
                </a:solidFill>
                <a:cs typeface="Arial" charset="0"/>
              </a:rPr>
              <a:t>K </a:t>
            </a:r>
            <a:r>
              <a:rPr lang="en-US" b="1" dirty="0" smtClean="0">
                <a:solidFill>
                  <a:schemeClr val="tx1"/>
                </a:solidFill>
                <a:cs typeface="Arial" charset="0"/>
              </a:rPr>
              <a:t>NOMOR 85/PUU-XI/2013 </a:t>
            </a:r>
            <a:r>
              <a:rPr lang="id-ID" b="1" dirty="0" smtClean="0">
                <a:solidFill>
                  <a:schemeClr val="tx1"/>
                </a:solidFill>
                <a:cs typeface="Arial" charset="0"/>
              </a:rPr>
              <a:t>)</a:t>
            </a:r>
            <a:endParaRPr lang="id-ID" b="1" dirty="0">
              <a:solidFill>
                <a:schemeClr val="tx1"/>
              </a:solidFill>
              <a:cs typeface="Arial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51520" y="1131590"/>
            <a:ext cx="864096" cy="1188088"/>
            <a:chOff x="2391994" y="1635646"/>
            <a:chExt cx="805454" cy="1584088"/>
          </a:xfrm>
        </p:grpSpPr>
        <p:sp>
          <p:nvSpPr>
            <p:cNvPr id="4" name="Rectangle 3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Isosceles Triangle 4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115616" y="1174311"/>
            <a:ext cx="26642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err="1" smtClean="0">
                <a:cs typeface="Arial" pitchFamily="34" charset="0"/>
              </a:rPr>
              <a:t>Pengusahaan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atas</a:t>
            </a:r>
            <a:r>
              <a:rPr lang="en-US" altLang="ko-KR" sz="1400" b="1" dirty="0" smtClean="0">
                <a:cs typeface="Arial" pitchFamily="34" charset="0"/>
              </a:rPr>
              <a:t> air </a:t>
            </a:r>
            <a:r>
              <a:rPr lang="en-US" altLang="ko-KR" sz="1400" b="1" dirty="0" err="1" smtClean="0">
                <a:cs typeface="Arial" pitchFamily="34" charset="0"/>
              </a:rPr>
              <a:t>tidak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boleh</a:t>
            </a:r>
            <a:r>
              <a:rPr lang="id-ID" altLang="ko-KR" sz="1400" b="1" dirty="0" smtClean="0">
                <a:cs typeface="Arial" pitchFamily="34" charset="0"/>
              </a:rPr>
              <a:t> m</a:t>
            </a:r>
            <a:r>
              <a:rPr lang="en-US" altLang="ko-KR" sz="1400" b="1" dirty="0" err="1" smtClean="0">
                <a:cs typeface="Arial" pitchFamily="34" charset="0"/>
              </a:rPr>
              <a:t>engganggu</a:t>
            </a:r>
            <a:r>
              <a:rPr lang="en-US" altLang="ko-KR" sz="1400" b="1" dirty="0" smtClean="0">
                <a:cs typeface="Arial" pitchFamily="34" charset="0"/>
              </a:rPr>
              <a:t>, </a:t>
            </a:r>
            <a:r>
              <a:rPr lang="en-US" altLang="ko-KR" sz="1400" b="1" dirty="0" err="1" smtClean="0">
                <a:cs typeface="Arial" pitchFamily="34" charset="0"/>
              </a:rPr>
              <a:t>mengesampingkan</a:t>
            </a:r>
            <a:r>
              <a:rPr lang="en-US" altLang="ko-KR" sz="1400" b="1" dirty="0" smtClean="0">
                <a:cs typeface="Arial" pitchFamily="34" charset="0"/>
              </a:rPr>
              <a:t>, </a:t>
            </a:r>
            <a:r>
              <a:rPr lang="en-US" altLang="ko-KR" sz="1400" b="1" dirty="0" err="1" smtClean="0">
                <a:cs typeface="Arial" pitchFamily="34" charset="0"/>
              </a:rPr>
              <a:t>apalagi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meniadakan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hak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rakyat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atas</a:t>
            </a:r>
            <a:r>
              <a:rPr lang="en-US" altLang="ko-KR" sz="1400" b="1" dirty="0" smtClean="0">
                <a:cs typeface="Arial" pitchFamily="34" charset="0"/>
              </a:rPr>
              <a:t> air</a:t>
            </a:r>
            <a:endParaRPr lang="ko-KR" altLang="en-US" sz="1400" b="1" dirty="0" smtClean="0"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9008" y="1174338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51520" y="2355726"/>
            <a:ext cx="864096" cy="1188088"/>
            <a:chOff x="2391994" y="1635646"/>
            <a:chExt cx="805454" cy="1584088"/>
          </a:xfrm>
          <a:solidFill>
            <a:srgbClr val="F8B2A3"/>
          </a:solidFill>
        </p:grpSpPr>
        <p:sp>
          <p:nvSpPr>
            <p:cNvPr id="20" name="Rectangle 19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Isosceles Triangle 20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115616" y="2431795"/>
            <a:ext cx="2664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cs typeface="Arial" pitchFamily="34" charset="0"/>
              </a:rPr>
              <a:t>Negara </a:t>
            </a:r>
            <a:r>
              <a:rPr lang="en-US" altLang="ko-KR" sz="1400" b="1" dirty="0" err="1" smtClean="0">
                <a:cs typeface="Arial" pitchFamily="34" charset="0"/>
              </a:rPr>
              <a:t>harus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memenuhi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hak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rakyat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atas</a:t>
            </a:r>
            <a:r>
              <a:rPr lang="en-US" altLang="ko-KR" sz="1400" b="1" dirty="0" smtClean="0">
                <a:cs typeface="Arial" pitchFamily="34" charset="0"/>
              </a:rPr>
              <a:t> air. </a:t>
            </a:r>
            <a:r>
              <a:rPr lang="en-US" altLang="ko-KR" sz="1400" b="1" dirty="0" err="1" smtClean="0">
                <a:cs typeface="Arial" pitchFamily="34" charset="0"/>
              </a:rPr>
              <a:t>Akses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terhadap</a:t>
            </a:r>
            <a:r>
              <a:rPr lang="en-US" altLang="ko-KR" sz="1400" b="1" dirty="0" smtClean="0">
                <a:cs typeface="Arial" pitchFamily="34" charset="0"/>
              </a:rPr>
              <a:t> air </a:t>
            </a:r>
            <a:r>
              <a:rPr lang="en-US" altLang="ko-KR" sz="1400" b="1" dirty="0" err="1" smtClean="0">
                <a:cs typeface="Arial" pitchFamily="34" charset="0"/>
              </a:rPr>
              <a:t>adalah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salah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satu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hak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asasi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tersendiri</a:t>
            </a:r>
            <a:endParaRPr lang="id-ID" altLang="ko-KR" sz="1400" b="1" dirty="0"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9008" y="2398474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 smtClean="0">
                <a:solidFill>
                  <a:schemeClr val="bg1"/>
                </a:solidFill>
                <a:cs typeface="Arial" pitchFamily="34" charset="0"/>
              </a:rPr>
              <a:t>0</a:t>
            </a:r>
            <a:r>
              <a:rPr lang="id-ID" altLang="ko-KR" sz="3600" b="1" dirty="0" smtClean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251520" y="3575801"/>
            <a:ext cx="864096" cy="1188088"/>
            <a:chOff x="2391994" y="1635646"/>
            <a:chExt cx="805454" cy="1584088"/>
          </a:xfrm>
          <a:solidFill>
            <a:schemeClr val="accent5">
              <a:lumMod val="75000"/>
            </a:schemeClr>
          </a:solidFill>
        </p:grpSpPr>
        <p:sp>
          <p:nvSpPr>
            <p:cNvPr id="36" name="Rectangle 35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7" name="Isosceles Triangle 36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1115616" y="3651870"/>
            <a:ext cx="2664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err="1" smtClean="0">
                <a:cs typeface="Arial" pitchFamily="34" charset="0"/>
              </a:rPr>
              <a:t>Kelestarian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lingkungan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hidup</a:t>
            </a:r>
            <a:r>
              <a:rPr lang="en-US" altLang="ko-KR" sz="1400" b="1" dirty="0" smtClean="0">
                <a:cs typeface="Arial" pitchFamily="34" charset="0"/>
              </a:rPr>
              <a:t>, </a:t>
            </a:r>
            <a:r>
              <a:rPr lang="en-US" altLang="ko-KR" sz="1400" b="1" dirty="0" err="1" smtClean="0">
                <a:cs typeface="Arial" pitchFamily="34" charset="0"/>
              </a:rPr>
              <a:t>sebagai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salah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satu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hak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asasi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manusia</a:t>
            </a:r>
            <a:r>
              <a:rPr lang="en-US" altLang="ko-KR" sz="1400" b="1" dirty="0" smtClean="0">
                <a:cs typeface="Arial" pitchFamily="34" charset="0"/>
              </a:rPr>
              <a:t>, </a:t>
            </a:r>
            <a:r>
              <a:rPr lang="en-US" altLang="ko-KR" sz="1400" b="1" dirty="0" err="1" smtClean="0">
                <a:cs typeface="Arial" pitchFamily="34" charset="0"/>
              </a:rPr>
              <a:t>sesuai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dengan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Pasal</a:t>
            </a:r>
            <a:r>
              <a:rPr lang="en-US" altLang="ko-KR" sz="1400" b="1" dirty="0" smtClean="0">
                <a:cs typeface="Arial" pitchFamily="34" charset="0"/>
              </a:rPr>
              <a:t> 28 H </a:t>
            </a:r>
            <a:r>
              <a:rPr lang="en-US" altLang="ko-KR" sz="1400" b="1" dirty="0" err="1" smtClean="0">
                <a:cs typeface="Arial" pitchFamily="34" charset="0"/>
              </a:rPr>
              <a:t>ayat</a:t>
            </a:r>
            <a:r>
              <a:rPr lang="en-US" altLang="ko-KR" sz="1400" b="1" dirty="0" smtClean="0">
                <a:cs typeface="Arial" pitchFamily="34" charset="0"/>
              </a:rPr>
              <a:t> (1) UUD 1945</a:t>
            </a:r>
            <a:endParaRPr lang="id-ID" altLang="ko-KR" sz="1400" b="1" dirty="0" smtClean="0"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29008" y="3618549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 smtClean="0">
                <a:solidFill>
                  <a:schemeClr val="bg1"/>
                </a:solidFill>
                <a:cs typeface="Arial" pitchFamily="34" charset="0"/>
              </a:rPr>
              <a:t>0</a:t>
            </a:r>
            <a:r>
              <a:rPr lang="id-ID" altLang="ko-KR" sz="3600" b="1" dirty="0" smtClean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4788024" y="1123380"/>
            <a:ext cx="864096" cy="1188088"/>
            <a:chOff x="2391994" y="1635646"/>
            <a:chExt cx="805454" cy="1584088"/>
          </a:xfrm>
          <a:solidFill>
            <a:srgbClr val="98DFBB"/>
          </a:solidFill>
        </p:grpSpPr>
        <p:sp>
          <p:nvSpPr>
            <p:cNvPr id="43" name="Rectangle 42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Isosceles Triangle 43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5652120" y="1123380"/>
            <a:ext cx="26642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err="1" smtClean="0">
                <a:cs typeface="Arial" pitchFamily="34" charset="0"/>
              </a:rPr>
              <a:t>Pengawasan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dan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pengendalian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oleh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negara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atas</a:t>
            </a:r>
            <a:r>
              <a:rPr lang="en-US" altLang="ko-KR" sz="1400" b="1" dirty="0" smtClean="0">
                <a:cs typeface="Arial" pitchFamily="34" charset="0"/>
              </a:rPr>
              <a:t> air </a:t>
            </a:r>
            <a:r>
              <a:rPr lang="en-US" altLang="ko-KR" sz="1400" b="1" dirty="0" err="1" smtClean="0">
                <a:cs typeface="Arial" pitchFamily="34" charset="0"/>
              </a:rPr>
              <a:t>sifatnya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mutlak</a:t>
            </a:r>
            <a:endParaRPr lang="id-ID" altLang="ko-KR" sz="1400" b="1" dirty="0" smtClean="0"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865512" y="1166128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 smtClean="0">
                <a:solidFill>
                  <a:schemeClr val="bg1"/>
                </a:solidFill>
                <a:cs typeface="Arial" pitchFamily="34" charset="0"/>
              </a:rPr>
              <a:t>0</a:t>
            </a:r>
            <a:r>
              <a:rPr lang="id-ID" altLang="ko-KR" sz="3600" b="1" dirty="0" smtClean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4788024" y="2370508"/>
            <a:ext cx="864096" cy="1188088"/>
            <a:chOff x="2391994" y="1635646"/>
            <a:chExt cx="805454" cy="1584088"/>
          </a:xfrm>
          <a:solidFill>
            <a:srgbClr val="BBACCC"/>
          </a:solidFill>
        </p:grpSpPr>
        <p:sp>
          <p:nvSpPr>
            <p:cNvPr id="48" name="Rectangle 47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Isosceles Triangle 48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5652120" y="2370508"/>
            <a:ext cx="26642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err="1" smtClean="0">
                <a:cs typeface="Arial" pitchFamily="34" charset="0"/>
              </a:rPr>
              <a:t>Prioritas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utama</a:t>
            </a:r>
            <a:r>
              <a:rPr lang="en-US" altLang="ko-KR" sz="1400" b="1" dirty="0" smtClean="0">
                <a:cs typeface="Arial" pitchFamily="34" charset="0"/>
              </a:rPr>
              <a:t> yang </a:t>
            </a:r>
            <a:r>
              <a:rPr lang="en-US" altLang="ko-KR" sz="1400" b="1" dirty="0" err="1" smtClean="0">
                <a:cs typeface="Arial" pitchFamily="34" charset="0"/>
              </a:rPr>
              <a:t>diberikan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pengusahaan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atas</a:t>
            </a:r>
            <a:r>
              <a:rPr lang="en-US" altLang="ko-KR" sz="1400" b="1" dirty="0" smtClean="0">
                <a:cs typeface="Arial" pitchFamily="34" charset="0"/>
              </a:rPr>
              <a:t> air </a:t>
            </a:r>
            <a:r>
              <a:rPr lang="en-US" altLang="ko-KR" sz="1400" b="1" dirty="0" err="1" smtClean="0">
                <a:cs typeface="Arial" pitchFamily="34" charset="0"/>
              </a:rPr>
              <a:t>adalah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Badan</a:t>
            </a:r>
            <a:r>
              <a:rPr lang="en-US" altLang="ko-KR" sz="1400" b="1" dirty="0" smtClean="0">
                <a:cs typeface="Arial" pitchFamily="34" charset="0"/>
              </a:rPr>
              <a:t> Usaha </a:t>
            </a:r>
            <a:r>
              <a:rPr lang="en-US" altLang="ko-KR" sz="1400" b="1" dirty="0" err="1" smtClean="0">
                <a:cs typeface="Arial" pitchFamily="34" charset="0"/>
              </a:rPr>
              <a:t>Milik</a:t>
            </a:r>
            <a:r>
              <a:rPr lang="en-US" altLang="ko-KR" sz="1400" b="1" dirty="0" smtClean="0">
                <a:cs typeface="Arial" pitchFamily="34" charset="0"/>
              </a:rPr>
              <a:t> Negara </a:t>
            </a:r>
            <a:r>
              <a:rPr lang="en-US" altLang="ko-KR" sz="1400" b="1" dirty="0" err="1" smtClean="0">
                <a:cs typeface="Arial" pitchFamily="34" charset="0"/>
              </a:rPr>
              <a:t>atau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Badan</a:t>
            </a:r>
            <a:r>
              <a:rPr lang="en-US" altLang="ko-KR" sz="1400" b="1" dirty="0" smtClean="0">
                <a:cs typeface="Arial" pitchFamily="34" charset="0"/>
              </a:rPr>
              <a:t> Usaha </a:t>
            </a:r>
            <a:r>
              <a:rPr lang="en-US" altLang="ko-KR" sz="1400" b="1" dirty="0" err="1" smtClean="0">
                <a:cs typeface="Arial" pitchFamily="34" charset="0"/>
              </a:rPr>
              <a:t>Milik</a:t>
            </a:r>
            <a:r>
              <a:rPr lang="en-US" altLang="ko-KR" sz="1400" b="1" dirty="0" smtClean="0">
                <a:cs typeface="Arial" pitchFamily="34" charset="0"/>
              </a:rPr>
              <a:t> Daerah</a:t>
            </a:r>
            <a:endParaRPr lang="id-ID" altLang="ko-KR" sz="1400" b="1" dirty="0" smtClean="0"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865512" y="2413256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 smtClean="0">
                <a:solidFill>
                  <a:schemeClr val="bg1"/>
                </a:solidFill>
                <a:cs typeface="Arial" pitchFamily="34" charset="0"/>
              </a:rPr>
              <a:t>0</a:t>
            </a:r>
            <a:r>
              <a:rPr lang="id-ID" altLang="ko-KR" sz="3600" b="1" dirty="0" smtClean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4788024" y="3579862"/>
            <a:ext cx="864096" cy="1188088"/>
            <a:chOff x="2391994" y="1635646"/>
            <a:chExt cx="805454" cy="1584088"/>
          </a:xfrm>
          <a:solidFill>
            <a:srgbClr val="E6B4E2"/>
          </a:solidFill>
        </p:grpSpPr>
        <p:sp>
          <p:nvSpPr>
            <p:cNvPr id="53" name="Rectangle 52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Isosceles Triangle 53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652120" y="3579862"/>
            <a:ext cx="29523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err="1" smtClean="0">
                <a:cs typeface="Arial" pitchFamily="34" charset="0"/>
              </a:rPr>
              <a:t>Pemerintah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dimungkinkan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memberikan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izin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kepada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usaha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swasta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untuk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melakukan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pengusahaan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atas</a:t>
            </a:r>
            <a:r>
              <a:rPr lang="en-US" altLang="ko-KR" sz="1400" b="1" dirty="0" smtClean="0">
                <a:cs typeface="Arial" pitchFamily="34" charset="0"/>
              </a:rPr>
              <a:t> air </a:t>
            </a:r>
            <a:r>
              <a:rPr lang="en-US" altLang="ko-KR" sz="1400" b="1" dirty="0" err="1" smtClean="0">
                <a:cs typeface="Arial" pitchFamily="34" charset="0"/>
              </a:rPr>
              <a:t>dengan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syarat-syarat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tertentu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dan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r>
              <a:rPr lang="en-US" altLang="ko-KR" sz="1400" b="1" dirty="0" err="1" smtClean="0">
                <a:cs typeface="Arial" pitchFamily="34" charset="0"/>
              </a:rPr>
              <a:t>ketat</a:t>
            </a:r>
            <a:endParaRPr lang="id-ID" altLang="ko-KR" sz="1400" b="1" dirty="0" smtClean="0"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865512" y="3622610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 smtClean="0">
                <a:solidFill>
                  <a:schemeClr val="bg1"/>
                </a:solidFill>
                <a:cs typeface="Arial" pitchFamily="34" charset="0"/>
              </a:rPr>
              <a:t>0</a:t>
            </a:r>
            <a:r>
              <a:rPr lang="id-ID" altLang="ko-KR" sz="3600" b="1" dirty="0" smtClean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610094" y="915566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3940666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id-ID" altLang="ko-KR" dirty="0" smtClean="0"/>
              <a:t>Makna Air Dikuasai Negara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27534"/>
            <a:ext cx="9144000" cy="288032"/>
          </a:xfrm>
        </p:spPr>
        <p:txBody>
          <a:bodyPr/>
          <a:lstStyle/>
          <a:p>
            <a:pPr>
              <a:defRPr/>
            </a:pPr>
            <a:r>
              <a:rPr lang="id-ID" b="1" dirty="0" smtClean="0">
                <a:solidFill>
                  <a:schemeClr val="tx1"/>
                </a:solidFill>
                <a:cs typeface="Arial" charset="0"/>
              </a:rPr>
              <a:t>(</a:t>
            </a:r>
            <a:r>
              <a:rPr lang="en-US" b="1" dirty="0" smtClean="0">
                <a:solidFill>
                  <a:schemeClr val="tx1"/>
                </a:solidFill>
                <a:cs typeface="Arial" charset="0"/>
              </a:rPr>
              <a:t>PUTUSAN M</a:t>
            </a:r>
            <a:r>
              <a:rPr lang="id-ID" b="1" dirty="0" smtClean="0">
                <a:solidFill>
                  <a:schemeClr val="tx1"/>
                </a:solidFill>
                <a:cs typeface="Arial" charset="0"/>
              </a:rPr>
              <a:t>K </a:t>
            </a:r>
            <a:r>
              <a:rPr lang="en-US" b="1" dirty="0" smtClean="0">
                <a:solidFill>
                  <a:schemeClr val="tx1"/>
                </a:solidFill>
                <a:cs typeface="Arial" charset="0"/>
              </a:rPr>
              <a:t>NOMOR 85/PUU-XI/2013 </a:t>
            </a:r>
            <a:r>
              <a:rPr lang="id-ID" b="1" dirty="0" smtClean="0">
                <a:solidFill>
                  <a:schemeClr val="tx1"/>
                </a:solidFill>
                <a:cs typeface="Arial" charset="0"/>
              </a:rPr>
              <a:t>)</a:t>
            </a:r>
            <a:endParaRPr lang="id-ID" b="1" dirty="0">
              <a:solidFill>
                <a:schemeClr val="tx1"/>
              </a:solidFill>
              <a:cs typeface="Arial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638010" y="2470505"/>
            <a:ext cx="798086" cy="1685421"/>
            <a:chOff x="4630955" y="3880561"/>
            <a:chExt cx="914400" cy="1945207"/>
          </a:xfrm>
        </p:grpSpPr>
        <p:sp>
          <p:nvSpPr>
            <p:cNvPr id="5" name="Right Triangle 4"/>
            <p:cNvSpPr/>
            <p:nvPr/>
          </p:nvSpPr>
          <p:spPr>
            <a:xfrm>
              <a:off x="4630955" y="3880561"/>
              <a:ext cx="914400" cy="9144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ight Triangle 5"/>
            <p:cNvSpPr/>
            <p:nvPr/>
          </p:nvSpPr>
          <p:spPr>
            <a:xfrm rot="5400000">
              <a:off x="4630955" y="4911368"/>
              <a:ext cx="914400" cy="914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 rot="10800000">
            <a:off x="3707904" y="1275605"/>
            <a:ext cx="798086" cy="1656507"/>
            <a:chOff x="4630955" y="3880561"/>
            <a:chExt cx="914400" cy="1945207"/>
          </a:xfrm>
        </p:grpSpPr>
        <p:sp>
          <p:nvSpPr>
            <p:cNvPr id="8" name="Right Triangle 7"/>
            <p:cNvSpPr/>
            <p:nvPr/>
          </p:nvSpPr>
          <p:spPr>
            <a:xfrm>
              <a:off x="4630955" y="3880561"/>
              <a:ext cx="914400" cy="9144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ight Triangle 8"/>
            <p:cNvSpPr/>
            <p:nvPr/>
          </p:nvSpPr>
          <p:spPr>
            <a:xfrm rot="5400000">
              <a:off x="4630955" y="4911368"/>
              <a:ext cx="914400" cy="9144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115616" y="1347614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>
              <a:spcBef>
                <a:spcPts val="600"/>
              </a:spcBef>
              <a:defRPr/>
            </a:pPr>
            <a:r>
              <a:rPr lang="en-US" b="1" dirty="0" err="1" smtClean="0">
                <a:cs typeface="Arial" charset="0"/>
              </a:rPr>
              <a:t>tindakan</a:t>
            </a:r>
            <a:r>
              <a:rPr lang="en-US" b="1" dirty="0" smtClean="0">
                <a:cs typeface="Arial" charset="0"/>
              </a:rPr>
              <a:t> </a:t>
            </a:r>
            <a:r>
              <a:rPr lang="en-US" b="1" u="sng" dirty="0" err="1" smtClean="0">
                <a:cs typeface="Arial" charset="0"/>
              </a:rPr>
              <a:t>Pengaturan</a:t>
            </a:r>
            <a:r>
              <a:rPr lang="en-US" b="1" dirty="0" smtClean="0">
                <a:cs typeface="Arial" charset="0"/>
              </a:rPr>
              <a:t> (</a:t>
            </a:r>
            <a:r>
              <a:rPr lang="en-US" b="1" i="1" dirty="0" err="1" smtClean="0">
                <a:cs typeface="Arial" charset="0"/>
              </a:rPr>
              <a:t>regelendaad</a:t>
            </a:r>
            <a:r>
              <a:rPr lang="en-US" b="1" dirty="0" smtClean="0">
                <a:cs typeface="Arial" charset="0"/>
              </a:rPr>
              <a:t>)</a:t>
            </a:r>
            <a:endParaRPr lang="en-US" b="1" dirty="0">
              <a:cs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98257" y="224325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>
              <a:spcBef>
                <a:spcPts val="600"/>
              </a:spcBef>
              <a:defRPr/>
            </a:pPr>
            <a:r>
              <a:rPr lang="en-US" b="1" dirty="0" err="1" smtClean="0">
                <a:cs typeface="Arial" charset="0"/>
              </a:rPr>
              <a:t>membuat</a:t>
            </a:r>
            <a:r>
              <a:rPr lang="en-US" b="1" dirty="0" smtClean="0">
                <a:cs typeface="Arial" charset="0"/>
              </a:rPr>
              <a:t> </a:t>
            </a:r>
            <a:r>
              <a:rPr lang="en-US" b="1" dirty="0" err="1" smtClean="0">
                <a:cs typeface="Arial" charset="0"/>
              </a:rPr>
              <a:t>Kebijakan</a:t>
            </a:r>
            <a:r>
              <a:rPr lang="en-US" b="1" dirty="0" smtClean="0">
                <a:cs typeface="Arial" charset="0"/>
              </a:rPr>
              <a:t> </a:t>
            </a:r>
            <a:r>
              <a:rPr lang="en-US" b="1" i="1" dirty="0" smtClean="0">
                <a:cs typeface="Arial" charset="0"/>
              </a:rPr>
              <a:t>(</a:t>
            </a:r>
            <a:r>
              <a:rPr lang="en-US" b="1" i="1" dirty="0" err="1" smtClean="0">
                <a:cs typeface="Arial" charset="0"/>
              </a:rPr>
              <a:t>beleid</a:t>
            </a:r>
            <a:r>
              <a:rPr lang="en-US" b="1" i="1" dirty="0" smtClean="0">
                <a:cs typeface="Arial" charset="0"/>
              </a:rPr>
              <a:t>)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067944" y="2078327"/>
            <a:ext cx="416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3600" b="1" dirty="0" smtClean="0">
                <a:solidFill>
                  <a:schemeClr val="bg1"/>
                </a:solidFill>
                <a:cs typeface="Arial" pitchFamily="34" charset="0"/>
              </a:rPr>
              <a:t>b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21652" y="3291830"/>
            <a:ext cx="416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3600" b="1" dirty="0" smtClean="0">
                <a:solidFill>
                  <a:schemeClr val="bg1"/>
                </a:solidFill>
                <a:cs typeface="Arial" pitchFamily="34" charset="0"/>
              </a:rPr>
              <a:t>d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21652" y="2643758"/>
            <a:ext cx="416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3600" b="1" dirty="0" smtClean="0">
                <a:solidFill>
                  <a:schemeClr val="bg1"/>
                </a:solidFill>
                <a:cs typeface="Arial" pitchFamily="34" charset="0"/>
              </a:rPr>
              <a:t>c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83194" y="1491630"/>
            <a:ext cx="416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3600" b="1" dirty="0" smtClean="0">
                <a:solidFill>
                  <a:schemeClr val="bg1"/>
                </a:solidFill>
                <a:cs typeface="Arial" pitchFamily="34" charset="0"/>
              </a:rPr>
              <a:t>a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Right Triangle 31"/>
          <p:cNvSpPr/>
          <p:nvPr/>
        </p:nvSpPr>
        <p:spPr>
          <a:xfrm rot="16200000">
            <a:off x="3717603" y="3643911"/>
            <a:ext cx="778688" cy="798086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083194" y="3869635"/>
            <a:ext cx="416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3600" b="1" dirty="0" smtClean="0">
                <a:solidFill>
                  <a:schemeClr val="bg1"/>
                </a:solidFill>
                <a:cs typeface="Arial" pitchFamily="34" charset="0"/>
              </a:rPr>
              <a:t>e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364088" y="2523883"/>
            <a:ext cx="2664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defRPr/>
            </a:pPr>
            <a:r>
              <a:rPr lang="en-US" b="1" dirty="0" err="1" smtClean="0">
                <a:cs typeface="Arial" charset="0"/>
              </a:rPr>
              <a:t>tindakan</a:t>
            </a:r>
            <a:r>
              <a:rPr lang="en-US" b="1" dirty="0" smtClean="0">
                <a:cs typeface="Arial" charset="0"/>
              </a:rPr>
              <a:t> </a:t>
            </a:r>
            <a:r>
              <a:rPr lang="en-US" b="1" dirty="0" err="1" smtClean="0">
                <a:cs typeface="Arial" charset="0"/>
              </a:rPr>
              <a:t>Pengelolaa</a:t>
            </a:r>
            <a:r>
              <a:rPr lang="id-ID" b="1" dirty="0" smtClean="0">
                <a:cs typeface="Arial" charset="0"/>
              </a:rPr>
              <a:t>n </a:t>
            </a:r>
            <a:r>
              <a:rPr lang="en-US" b="1" i="1" dirty="0" smtClean="0">
                <a:cs typeface="Arial" charset="0"/>
              </a:rPr>
              <a:t>(</a:t>
            </a:r>
            <a:r>
              <a:rPr lang="en-US" b="1" i="1" dirty="0" err="1" smtClean="0">
                <a:cs typeface="Arial" charset="0"/>
              </a:rPr>
              <a:t>beheersdaad</a:t>
            </a:r>
            <a:r>
              <a:rPr lang="id-ID" b="1" i="1" dirty="0" smtClean="0">
                <a:cs typeface="Arial" charset="0"/>
              </a:rPr>
              <a:t>)</a:t>
            </a:r>
            <a:endParaRPr lang="en-US" b="1" i="1" dirty="0" smtClean="0">
              <a:cs typeface="Arial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406620" y="3435846"/>
            <a:ext cx="2730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defRPr/>
            </a:pPr>
            <a:r>
              <a:rPr lang="en-US" b="1" dirty="0" err="1" smtClean="0">
                <a:cs typeface="Arial" charset="0"/>
              </a:rPr>
              <a:t>Pengurusan</a:t>
            </a:r>
            <a:endParaRPr lang="id-ID" b="1" dirty="0" smtClean="0">
              <a:cs typeface="Arial" charset="0"/>
            </a:endParaRPr>
          </a:p>
          <a:p>
            <a:pPr>
              <a:defRPr/>
            </a:pPr>
            <a:r>
              <a:rPr lang="en-US" b="1" i="1" dirty="0" smtClean="0">
                <a:cs typeface="Arial" charset="0"/>
              </a:rPr>
              <a:t>(</a:t>
            </a:r>
            <a:r>
              <a:rPr lang="en-US" b="1" i="1" dirty="0" err="1" smtClean="0">
                <a:cs typeface="Arial" charset="0"/>
              </a:rPr>
              <a:t>bestuursdaad</a:t>
            </a:r>
            <a:r>
              <a:rPr lang="id-ID" b="1" i="1" dirty="0" smtClean="0">
                <a:cs typeface="Arial" charset="0"/>
              </a:rPr>
              <a:t>)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79512" y="3651870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dirty="0" err="1" smtClean="0">
                <a:cs typeface="Arial" charset="0"/>
              </a:rPr>
              <a:t>tindakan</a:t>
            </a:r>
            <a:r>
              <a:rPr lang="en-US" b="1" dirty="0" smtClean="0">
                <a:cs typeface="Arial" charset="0"/>
              </a:rPr>
              <a:t> </a:t>
            </a:r>
            <a:r>
              <a:rPr lang="en-US" b="1" dirty="0" err="1" smtClean="0">
                <a:cs typeface="Arial" charset="0"/>
              </a:rPr>
              <a:t>Pengawasan</a:t>
            </a:r>
            <a:endParaRPr lang="id-ID" b="1" dirty="0" smtClean="0">
              <a:cs typeface="Arial" charset="0"/>
            </a:endParaRPr>
          </a:p>
          <a:p>
            <a:pPr algn="r"/>
            <a:r>
              <a:rPr lang="en-US" b="1" i="1" dirty="0" smtClean="0">
                <a:cs typeface="Arial" charset="0"/>
              </a:rPr>
              <a:t>(</a:t>
            </a:r>
            <a:r>
              <a:rPr lang="en-US" b="1" i="1" dirty="0" err="1" smtClean="0">
                <a:cs typeface="Arial" charset="0"/>
              </a:rPr>
              <a:t>toezichthoudensdaad</a:t>
            </a:r>
            <a:r>
              <a:rPr lang="en-US" b="1" i="1" dirty="0" smtClean="0">
                <a:cs typeface="Arial" charset="0"/>
              </a:rPr>
              <a:t>)</a:t>
            </a:r>
            <a:endParaRPr lang="id-ID" b="1" i="1" dirty="0" smtClean="0">
              <a:cs typeface="Arial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10094" y="987574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4075645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995936" y="2230378"/>
            <a:ext cx="4930200" cy="473576"/>
          </a:xfrm>
        </p:spPr>
        <p:txBody>
          <a:bodyPr/>
          <a:lstStyle/>
          <a:p>
            <a:r>
              <a:rPr lang="id-ID" altLang="ko-KR" dirty="0" smtClean="0"/>
              <a:t>U U D  1 9 4 5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995936" y="2703954"/>
            <a:ext cx="4930200" cy="288032"/>
          </a:xfrm>
        </p:spPr>
        <p:txBody>
          <a:bodyPr/>
          <a:lstStyle/>
          <a:p>
            <a:pPr>
              <a:defRPr/>
            </a:pPr>
            <a:r>
              <a:rPr lang="id-ID" b="1" dirty="0" smtClean="0">
                <a:solidFill>
                  <a:schemeClr val="tx1"/>
                </a:solidFill>
                <a:cs typeface="Arial" charset="0"/>
              </a:rPr>
              <a:t>(Pasal 33)</a:t>
            </a:r>
            <a:endParaRPr lang="id-ID" b="1" dirty="0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6" name="Picture 5" descr="http://i1.trekearth.com/photos/110395/sawa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0125" y="1949434"/>
            <a:ext cx="1359024" cy="12842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1012342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8DFBB"/>
      </a:accent3>
      <a:accent4>
        <a:srgbClr val="9AD3E9"/>
      </a:accent4>
      <a:accent5>
        <a:srgbClr val="576868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AD3E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2442</TotalTime>
  <Words>465</Words>
  <Application>Microsoft Office PowerPoint</Application>
  <PresentationFormat>On-screen Show (16:9)</PresentationFormat>
  <Paragraphs>100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user</cp:lastModifiedBy>
  <cp:revision>96</cp:revision>
  <dcterms:created xsi:type="dcterms:W3CDTF">2016-12-05T23:26:54Z</dcterms:created>
  <dcterms:modified xsi:type="dcterms:W3CDTF">2019-01-18T06:46:31Z</dcterms:modified>
</cp:coreProperties>
</file>