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68" r:id="rId4"/>
    <p:sldId id="280" r:id="rId5"/>
    <p:sldId id="303" r:id="rId6"/>
    <p:sldId id="282" r:id="rId7"/>
    <p:sldId id="297" r:id="rId8"/>
    <p:sldId id="298" r:id="rId9"/>
    <p:sldId id="283" r:id="rId10"/>
    <p:sldId id="301" r:id="rId11"/>
    <p:sldId id="302" r:id="rId12"/>
    <p:sldId id="29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011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91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77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05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838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51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092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175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279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57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3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82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9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47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71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915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25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CF3E8-EB60-4FDB-9562-AF922F583BF5}" type="datetimeFigureOut">
              <a:rPr lang="id-ID" smtClean="0"/>
              <a:t>19/01/2019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6E5E-5396-4004-9F3F-D6133876F8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692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339FC-4DB6-4E7D-96B7-9421CF8C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677" y="265471"/>
            <a:ext cx="11090787" cy="641989"/>
          </a:xfrm>
        </p:spPr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endParaRPr lang="id-ID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3EF189-FFDD-4474-B1A1-E8CB42A8B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91" y="730045"/>
            <a:ext cx="11710218" cy="5397910"/>
          </a:xfrm>
        </p:spPr>
        <p:txBody>
          <a:bodyPr>
            <a:normAutofit/>
          </a:bodyPr>
          <a:lstStyle/>
          <a:p>
            <a:endParaRPr lang="id-ID" b="1" dirty="0"/>
          </a:p>
          <a:p>
            <a:pPr algn="ctr"/>
            <a:r>
              <a:rPr lang="it-IT" sz="3600" b="1" dirty="0">
                <a:solidFill>
                  <a:schemeClr val="tx1"/>
                </a:solidFill>
              </a:rPr>
              <a:t>FORUM DISKUSI TENTANG</a:t>
            </a:r>
            <a:endParaRPr lang="id-ID" sz="3600" b="1" dirty="0">
              <a:solidFill>
                <a:schemeClr val="tx1"/>
              </a:solidFill>
            </a:endParaRPr>
          </a:p>
          <a:p>
            <a:r>
              <a:rPr lang="it-IT" sz="5400" b="1" dirty="0">
                <a:solidFill>
                  <a:schemeClr val="tx1"/>
                </a:solidFill>
              </a:rPr>
              <a:t>  “ S</a:t>
            </a:r>
            <a:r>
              <a:rPr lang="id-ID" sz="5400" b="1" dirty="0">
                <a:solidFill>
                  <a:schemeClr val="tx1"/>
                </a:solidFill>
              </a:rPr>
              <a:t>UMBER </a:t>
            </a:r>
            <a:r>
              <a:rPr lang="it-IT" sz="5400" b="1" dirty="0">
                <a:solidFill>
                  <a:schemeClr val="tx1"/>
                </a:solidFill>
              </a:rPr>
              <a:t>D</a:t>
            </a:r>
            <a:r>
              <a:rPr lang="id-ID" sz="5400" b="1" dirty="0">
                <a:solidFill>
                  <a:schemeClr val="tx1"/>
                </a:solidFill>
              </a:rPr>
              <a:t>AYA </a:t>
            </a:r>
            <a:r>
              <a:rPr lang="it-IT" sz="5400" b="1" dirty="0">
                <a:solidFill>
                  <a:schemeClr val="tx1"/>
                </a:solidFill>
              </a:rPr>
              <a:t>A</a:t>
            </a:r>
            <a:r>
              <a:rPr lang="id-ID" sz="5400" b="1" dirty="0">
                <a:solidFill>
                  <a:schemeClr val="tx1"/>
                </a:solidFill>
              </a:rPr>
              <a:t>IR </a:t>
            </a:r>
            <a:r>
              <a:rPr lang="it-IT" sz="5400" b="1" dirty="0">
                <a:solidFill>
                  <a:schemeClr val="tx1"/>
                </a:solidFill>
              </a:rPr>
              <a:t> INDONESIA</a:t>
            </a:r>
            <a:r>
              <a:rPr lang="id-ID" sz="5400" b="1" dirty="0">
                <a:solidFill>
                  <a:schemeClr val="tx1"/>
                </a:solidFill>
              </a:rPr>
              <a:t> “</a:t>
            </a:r>
          </a:p>
          <a:p>
            <a:endParaRPr lang="id-ID" sz="5400" b="1" dirty="0">
              <a:solidFill>
                <a:schemeClr val="tx1"/>
              </a:solidFill>
            </a:endParaRPr>
          </a:p>
          <a:p>
            <a:pPr algn="ctr"/>
            <a:r>
              <a:rPr lang="id-ID" sz="3600" b="1" dirty="0">
                <a:solidFill>
                  <a:schemeClr val="tx1"/>
                </a:solidFill>
              </a:rPr>
              <a:t>( PEMBERDAYAAN  PEMANGKU  KEPENTINGAN   </a:t>
            </a:r>
          </a:p>
          <a:p>
            <a:pPr algn="ctr"/>
            <a:r>
              <a:rPr lang="id-ID" sz="3600" b="1" dirty="0">
                <a:solidFill>
                  <a:schemeClr val="tx1"/>
                </a:solidFill>
              </a:rPr>
              <a:t>  DAN SISTEM INFORMASI SDA )</a:t>
            </a:r>
          </a:p>
          <a:p>
            <a:endParaRPr lang="id-ID" b="1" dirty="0">
              <a:solidFill>
                <a:schemeClr val="tx1"/>
              </a:solidFill>
            </a:endParaRPr>
          </a:p>
          <a:p>
            <a:pPr algn="ctr"/>
            <a:r>
              <a:rPr lang="id-ID" sz="3200" b="1" dirty="0">
                <a:solidFill>
                  <a:schemeClr val="tx1"/>
                </a:solidFill>
              </a:rPr>
              <a:t>YOGJAKARTA , 19 JANUARI 2019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3F6D3-DC0E-45A0-873C-540AFA34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33"/>
            <a:ext cx="6241026" cy="673467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>REFORMASI BIROKRASI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92E41CE-C5CB-432D-A025-DCB8BDF0D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690" y="1136309"/>
            <a:ext cx="10943304" cy="54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48F72-A698-4E43-B8B0-BEDE02DD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880987" cy="593520"/>
          </a:xfrm>
        </p:spPr>
        <p:txBody>
          <a:bodyPr>
            <a:normAutofit/>
          </a:bodyPr>
          <a:lstStyle/>
          <a:p>
            <a:r>
              <a:rPr lang="id-ID" sz="3200" dirty="0">
                <a:latin typeface="+mn-lt"/>
              </a:rPr>
              <a:t>Tingkat Pelaksanaan Reformasi Birokrasi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220CD4-7AB0-413D-A7E3-87D4409D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06" y="1327355"/>
            <a:ext cx="1138575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2FB69-CE05-4AE9-8B51-66F8D648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114402"/>
            <a:ext cx="10515600" cy="696759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+mn-lt"/>
              </a:rPr>
              <a:t>V. SISTEM INFORMASI SDA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91E5F-28F1-449B-910E-A0F5527C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023835"/>
            <a:ext cx="11533238" cy="5247815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/>
              <a:t>Kebijakan Pengelolaan  sistem informasi SDA (hidrologi, hidrometeorologi,dan hidrogeologi ) pada tingkat nasional </a:t>
            </a:r>
          </a:p>
          <a:p>
            <a:pPr marL="0" indent="0">
              <a:buNone/>
            </a:pPr>
            <a:r>
              <a:rPr lang="id-ID" sz="2800" dirty="0"/>
              <a:t>( Per Pres no 88/2012) 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Pengembangan  kelembagaan  pengelolaan  data  dan informasi H3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Peningkatan  Tata laksana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Pemanfaatan ilmu pengetahuan dan teknologi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Pembiayaan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Peran masyarakat dan dunia usaha</a:t>
            </a:r>
          </a:p>
          <a:p>
            <a:pPr marL="0" indent="0">
              <a:buNone/>
            </a:pPr>
            <a:endParaRPr lang="sv-SE" sz="2800" dirty="0"/>
          </a:p>
          <a:p>
            <a:pPr marL="514350" indent="-514350">
              <a:buFont typeface="+mj-lt"/>
              <a:buAutoNum type="arabicPeriod"/>
            </a:pPr>
            <a:endParaRPr lang="sv-SE" sz="2800" dirty="0"/>
          </a:p>
          <a:p>
            <a:pPr marL="514350" indent="-514350">
              <a:buFont typeface="+mj-lt"/>
              <a:buAutoNum type="arabicPeriod"/>
            </a:pPr>
            <a:endParaRPr lang="id-ID" sz="2800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609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37E25-6E47-49AA-A068-C9085C5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FBBBC-0A17-4CFA-9078-0B27CC7E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d-ID" sz="7200" dirty="0"/>
          </a:p>
          <a:p>
            <a:pPr marL="0" indent="0" algn="ctr">
              <a:buNone/>
            </a:pPr>
            <a:r>
              <a:rPr lang="id-ID" sz="72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31792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339FC-4DB6-4E7D-96B7-9421CF8C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677" y="265471"/>
            <a:ext cx="11090787" cy="641989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/>
            </a:r>
            <a:br>
              <a:rPr lang="id-ID" dirty="0"/>
            </a:br>
            <a:r>
              <a:rPr lang="it-IT" sz="3600" b="1" dirty="0">
                <a:latin typeface="+mn-lt"/>
              </a:rPr>
              <a:t>  “ S</a:t>
            </a:r>
            <a:r>
              <a:rPr lang="id-ID" sz="3600" b="1" dirty="0">
                <a:latin typeface="+mn-lt"/>
              </a:rPr>
              <a:t>UMBER </a:t>
            </a:r>
            <a:r>
              <a:rPr lang="it-IT" sz="3600" b="1" dirty="0">
                <a:latin typeface="+mn-lt"/>
              </a:rPr>
              <a:t>D</a:t>
            </a:r>
            <a:r>
              <a:rPr lang="id-ID" sz="3600" b="1" dirty="0">
                <a:latin typeface="+mn-lt"/>
              </a:rPr>
              <a:t>AYA </a:t>
            </a:r>
            <a:r>
              <a:rPr lang="it-IT" sz="3600" b="1" dirty="0">
                <a:latin typeface="+mn-lt"/>
              </a:rPr>
              <a:t>A</a:t>
            </a:r>
            <a:r>
              <a:rPr lang="id-ID" sz="3600" b="1" dirty="0">
                <a:latin typeface="+mn-lt"/>
              </a:rPr>
              <a:t>IR</a:t>
            </a:r>
            <a:r>
              <a:rPr lang="it-IT" sz="3600" b="1" dirty="0">
                <a:latin typeface="+mn-lt"/>
              </a:rPr>
              <a:t>  INDONESIA </a:t>
            </a:r>
            <a:r>
              <a:rPr lang="id-ID" sz="3600" b="1" dirty="0">
                <a:latin typeface="+mn-lt"/>
              </a:rPr>
              <a:t>“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3EF189-FFDD-4474-B1A1-E8CB42A8B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74" y="1061885"/>
            <a:ext cx="11665973" cy="539791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id-ID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tx1"/>
                </a:solidFill>
              </a:rPr>
              <a:t>SDA : Sumber kehidupan dan penghidupan  ( karunia Tuhan YME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tx1"/>
                </a:solidFill>
              </a:rPr>
              <a:t>SDA dikelola berdasarkan asas :  </a:t>
            </a:r>
          </a:p>
          <a:p>
            <a:pPr algn="l"/>
            <a:r>
              <a:rPr lang="id-ID" sz="2800" b="1" dirty="0">
                <a:solidFill>
                  <a:schemeClr val="tx1"/>
                </a:solidFill>
              </a:rPr>
              <a:t>               kelestarian, keseimbangan, kemanfaatan umum, keterpaduan  </a:t>
            </a:r>
          </a:p>
          <a:p>
            <a:pPr algn="l"/>
            <a:r>
              <a:rPr lang="id-ID" sz="2800" b="1" dirty="0">
                <a:solidFill>
                  <a:schemeClr val="tx1"/>
                </a:solidFill>
              </a:rPr>
              <a:t>               dan  keserasian, keadilan, kemandirian, serta transparansi &amp;  </a:t>
            </a:r>
          </a:p>
          <a:p>
            <a:pPr algn="l"/>
            <a:r>
              <a:rPr lang="id-ID" sz="2800" b="1" dirty="0">
                <a:solidFill>
                  <a:schemeClr val="tx1"/>
                </a:solidFill>
              </a:rPr>
              <a:t>               akuntabilitas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tx1"/>
                </a:solidFill>
              </a:rPr>
              <a:t>Masyarakat dan Dunia usaha perlu diberi peran dalam pengelolaan SDA;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tx1"/>
                </a:solidFill>
              </a:rPr>
              <a:t>Negara menjamin hak setiap orang untuk mendapatkan air bagi kebutuhan pokok minimal sehari-hari, guna memenuhi kehidupan nya yang sehat, bersih, dan produktif.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tx1"/>
                </a:solidFill>
              </a:rPr>
              <a:t>SDA dikuasai oleh negara dan dipergunakan untuk sebesar- besar kemakmuran rakyat.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67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6D6E8-D9A8-4393-AB86-21593D3B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latin typeface="+mn-lt"/>
              </a:rPr>
              <a:t>PEMBERDAYAAN  PEMANGKU KEPENTINGAN DAN </a:t>
            </a:r>
            <a:br>
              <a:rPr lang="id-ID" sz="3200" b="1" dirty="0">
                <a:latin typeface="+mn-lt"/>
              </a:rPr>
            </a:br>
            <a:r>
              <a:rPr lang="id-ID" sz="3200" b="1" dirty="0">
                <a:latin typeface="+mn-lt"/>
              </a:rPr>
              <a:t>SISTEM INFORMASI SDA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F8C82-6C0E-48C4-B619-861BBDCA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057"/>
            <a:ext cx="10515600" cy="357228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id-ID" b="1" dirty="0"/>
              <a:t>Pemangku kepentingan</a:t>
            </a:r>
          </a:p>
          <a:p>
            <a:pPr marL="571500" indent="-571500">
              <a:buFont typeface="+mj-lt"/>
              <a:buAutoNum type="romanUcPeriod"/>
            </a:pPr>
            <a:r>
              <a:rPr lang="id-ID" b="1" dirty="0"/>
              <a:t>Legal aspek</a:t>
            </a:r>
          </a:p>
          <a:p>
            <a:pPr marL="571500" indent="-571500">
              <a:buFont typeface="+mj-lt"/>
              <a:buAutoNum type="romanUcPeriod"/>
            </a:pPr>
            <a:r>
              <a:rPr lang="id-ID" b="1" dirty="0"/>
              <a:t>Sintesa Permasalahan era kini</a:t>
            </a:r>
          </a:p>
          <a:p>
            <a:pPr marL="571500" indent="-571500">
              <a:buFont typeface="+mj-lt"/>
              <a:buAutoNum type="romanUcPeriod"/>
            </a:pPr>
            <a:r>
              <a:rPr lang="id-ID" b="1" dirty="0"/>
              <a:t>Konsep pemberdayaan pemangku kepentingan</a:t>
            </a:r>
          </a:p>
          <a:p>
            <a:pPr marL="571500" indent="-571500">
              <a:buFont typeface="+mj-lt"/>
              <a:buAutoNum type="romanUcPeriod"/>
            </a:pPr>
            <a:r>
              <a:rPr lang="id-ID" b="1" dirty="0"/>
              <a:t>Strategi implementasi</a:t>
            </a:r>
          </a:p>
          <a:p>
            <a:pPr marL="571500" indent="-571500">
              <a:buFont typeface="+mj-lt"/>
              <a:buAutoNum type="romanUcPeriod"/>
            </a:pPr>
            <a:r>
              <a:rPr lang="id-ID" b="1" dirty="0"/>
              <a:t>K</a:t>
            </a:r>
            <a:r>
              <a:rPr lang="sv-SE" b="1" dirty="0"/>
              <a:t>ebijakan  </a:t>
            </a:r>
            <a:r>
              <a:rPr lang="id-ID" b="1" dirty="0"/>
              <a:t>dan Strategi </a:t>
            </a:r>
            <a:r>
              <a:rPr lang="sv-SE" b="1" dirty="0"/>
              <a:t>pengelolaan sistem  informasi</a:t>
            </a:r>
            <a:r>
              <a:rPr lang="id-ID" b="1" dirty="0"/>
              <a:t> SDA</a:t>
            </a:r>
          </a:p>
        </p:txBody>
      </p:sp>
    </p:spTree>
    <p:extLst>
      <p:ext uri="{BB962C8B-B14F-4D97-AF65-F5344CB8AC3E}">
        <p14:creationId xmlns:p14="http://schemas.microsoft.com/office/powerpoint/2010/main" val="279470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F47C2-8928-4AEE-9FE5-B87F18A7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2735"/>
            <a:ext cx="10515600" cy="619433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latin typeface="+mn-lt"/>
              </a:rPr>
              <a:t>PEMANGKU KEPENTINGAN SDA</a:t>
            </a:r>
            <a:br>
              <a:rPr lang="id-ID" sz="3200" b="1" dirty="0">
                <a:latin typeface="+mn-lt"/>
              </a:rPr>
            </a:br>
            <a:endParaRPr lang="id-ID" sz="32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0E84ED4-560B-491E-A27F-6361BEDFA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43998"/>
              </p:ext>
            </p:extLst>
          </p:nvPr>
        </p:nvGraphicFramePr>
        <p:xfrm>
          <a:off x="-1" y="752168"/>
          <a:ext cx="12064182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45">
                  <a:extLst>
                    <a:ext uri="{9D8B030D-6E8A-4147-A177-3AD203B41FA5}">
                      <a16:colId xmlns:a16="http://schemas.microsoft.com/office/drawing/2014/main" xmlns="" val="4078777167"/>
                    </a:ext>
                  </a:extLst>
                </a:gridCol>
                <a:gridCol w="3141849">
                  <a:extLst>
                    <a:ext uri="{9D8B030D-6E8A-4147-A177-3AD203B41FA5}">
                      <a16:colId xmlns:a16="http://schemas.microsoft.com/office/drawing/2014/main" xmlns="" val="1051906827"/>
                    </a:ext>
                  </a:extLst>
                </a:gridCol>
                <a:gridCol w="8068988">
                  <a:extLst>
                    <a:ext uri="{9D8B030D-6E8A-4147-A177-3AD203B41FA5}">
                      <a16:colId xmlns:a16="http://schemas.microsoft.com/office/drawing/2014/main" xmlns="" val="106373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KELOMPOK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KETERANGAN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25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Pengatur/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Pemerintah pusat, Pemda Provinsi, kabupaten/ kota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24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Pengembang/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Puslitbang, Perguruan Tinggi, BBWS, Pengembang swasta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83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Pengelola/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BBWS, PJT, Dinas/ badan  Provinsi, Dinas Kabupaten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95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Koordinator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Kementrian koordinator, Bappeda provinsi, Bappeda kabupaten/ Kota, Dewan SDA Nas,Tim Koordinasi PSDA WS , Tim Koordinasi Penataan Ruang Daerah,</a:t>
                      </a:r>
                    </a:p>
                    <a:p>
                      <a:r>
                        <a:rPr lang="id-ID" sz="2400" dirty="0"/>
                        <a:t>Forum Koordinasi Pengelolaan   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23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Pemanfaat/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PDAM, Industri, PLN, Petani, lainnya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92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63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657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1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E8E92-2F3B-476B-995D-DE386CC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65"/>
            <a:ext cx="10515600" cy="57877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latin typeface="+mn-lt"/>
              </a:rPr>
              <a:t>II. LEGAL ASPEK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2B3FB-97D6-45B0-9BEB-CAE8C5E8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10" y="681037"/>
            <a:ext cx="11606980" cy="59088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11/1974 TENTANG Pengairan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 32/ 2009 TENTANG PERLINDUNGAN &amp; PENGELOLAAN LINGKUNGAN HIDUP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37 / 2014 TENTANG KONSERVASI TANAH DAN AIR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41/ 2009 TENTANG PERLINDUNGAN LAHAN PERTANIAN PANGAN BERKELANJUTAN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23 / 2014 TENTANG PEMERINTAHAN DAERAH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NO 26 / 2007 TENTANG PENATAAN RUANG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UU  NO  25 / 2004 TENTANG SISTEM PERENCANAAN PEMBANGUNAN  NAS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b="1" dirty="0"/>
              <a:t>PER PRES NO 81/2010 TENTANG GRAND DESIGN REFORMASI BIROKRASI </a:t>
            </a:r>
          </a:p>
          <a:p>
            <a:pPr marL="0" indent="0">
              <a:buNone/>
            </a:pPr>
            <a:r>
              <a:rPr lang="id-ID" sz="2200" b="1" dirty="0"/>
              <a:t>      2010 – 2025</a:t>
            </a:r>
          </a:p>
          <a:p>
            <a:pPr marL="457200" indent="-457200">
              <a:buAutoNum type="arabicPeriod" startAt="9"/>
            </a:pPr>
            <a:r>
              <a:rPr lang="id-ID" sz="2200" b="1" dirty="0"/>
              <a:t>PER PRES NO 88 /2012 TENTANG KEBIJAKAN PENG SISTEM  INFORlMASI   </a:t>
            </a:r>
          </a:p>
          <a:p>
            <a:pPr marL="0" indent="0">
              <a:buNone/>
            </a:pPr>
            <a:r>
              <a:rPr lang="id-ID" sz="2200" b="1" dirty="0"/>
              <a:t>      HIDROLOGI, HIDROMETEOROLOGl,&amp; HIDROGEOLOGI PADA TINGKAT NAS</a:t>
            </a:r>
          </a:p>
          <a:p>
            <a:pPr marL="0" indent="0">
              <a:buNone/>
            </a:pPr>
            <a:r>
              <a:rPr lang="id-ID" sz="2200" b="1" dirty="0"/>
              <a:t>10. PER PRES  NO 10/ 2017 TENTANG DEWAN SUMBER DAYA AIR NASIONAL </a:t>
            </a:r>
          </a:p>
        </p:txBody>
      </p:sp>
    </p:spTree>
    <p:extLst>
      <p:ext uri="{BB962C8B-B14F-4D97-AF65-F5344CB8AC3E}">
        <p14:creationId xmlns:p14="http://schemas.microsoft.com/office/powerpoint/2010/main" val="154610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E374B-D9E4-4E8E-A078-C413CB72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96"/>
            <a:ext cx="10515600" cy="41654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700" b="1" dirty="0">
                <a:latin typeface="+mn-lt"/>
              </a:rPr>
              <a:t>III. Sintesa Permasalahan era kini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AAEE7-5116-46C7-973E-D0A63C8A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77" y="604684"/>
            <a:ext cx="11474245" cy="6137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b="1" dirty="0"/>
              <a:t>Beberapa permasalahan :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/>
              <a:t>Kerangka regulasi -     </a:t>
            </a:r>
          </a:p>
          <a:p>
            <a:pPr marL="0" indent="0">
              <a:buNone/>
            </a:pPr>
            <a:r>
              <a:rPr lang="id-ID" b="1" dirty="0"/>
              <a:t>            -  Pembatalan UU 7/2004 tentang  SDA  dan 6 PP  turunannya</a:t>
            </a:r>
            <a:br>
              <a:rPr lang="id-ID" b="1" dirty="0"/>
            </a:br>
            <a:r>
              <a:rPr lang="id-ID" b="1" dirty="0"/>
              <a:t>            -  Konflik antar peraturan</a:t>
            </a:r>
          </a:p>
          <a:p>
            <a:pPr marL="0" indent="0">
              <a:buNone/>
            </a:pPr>
            <a:r>
              <a:rPr lang="id-ID" b="1" dirty="0"/>
              <a:t>2.   Institusi</a:t>
            </a:r>
          </a:p>
          <a:p>
            <a:pPr marL="0" indent="0">
              <a:buNone/>
            </a:pPr>
            <a:r>
              <a:rPr lang="id-ID" b="1" dirty="0"/>
              <a:t>            -  Tumpang tindih peran lembaga pengelolaan sumber daya air</a:t>
            </a:r>
          </a:p>
          <a:p>
            <a:pPr marL="0" indent="0">
              <a:buNone/>
            </a:pPr>
            <a:r>
              <a:rPr lang="id-ID" b="1" dirty="0"/>
              <a:t>3.   Lemahnya Tata kelola  SDA :</a:t>
            </a:r>
          </a:p>
          <a:p>
            <a:pPr marL="0" indent="0">
              <a:buNone/>
            </a:pPr>
            <a:r>
              <a:rPr lang="id-ID" b="1" dirty="0"/>
              <a:t>            -   Komunikasi , koordinasi dan kolaborasi  ( GNKPA ? )</a:t>
            </a:r>
          </a:p>
          <a:p>
            <a:pPr marL="0" indent="0">
              <a:buNone/>
            </a:pPr>
            <a:r>
              <a:rPr lang="id-ID" b="1" dirty="0"/>
              <a:t>            -   Norma, standar, pedoman, manual</a:t>
            </a:r>
          </a:p>
          <a:p>
            <a:pPr marL="0" indent="0">
              <a:buNone/>
            </a:pPr>
            <a:r>
              <a:rPr lang="id-ID" b="1" dirty="0"/>
              <a:t>            -   pengawasan</a:t>
            </a:r>
          </a:p>
          <a:p>
            <a:pPr marL="0" indent="0">
              <a:buNone/>
            </a:pPr>
            <a:r>
              <a:rPr lang="id-ID" b="1" dirty="0"/>
              <a:t>            -   pembiayaan</a:t>
            </a:r>
          </a:p>
          <a:p>
            <a:pPr marL="0" indent="0">
              <a:buNone/>
            </a:pPr>
            <a:r>
              <a:rPr lang="id-ID" b="1" dirty="0"/>
              <a:t>4.   Sumber daya manusia</a:t>
            </a:r>
          </a:p>
          <a:p>
            <a:pPr marL="0" indent="0">
              <a:buNone/>
            </a:pPr>
            <a:r>
              <a:rPr lang="id-ID" b="1" dirty="0"/>
              <a:t>5.   </a:t>
            </a:r>
            <a:r>
              <a:rPr lang="fi-FI" b="1" dirty="0"/>
              <a:t>Keterbatasan peran  masyarakat dan dunia usaha</a:t>
            </a:r>
            <a:endParaRPr lang="id-ID" b="1" dirty="0"/>
          </a:p>
          <a:p>
            <a:pPr marL="0" indent="0">
              <a:buNone/>
            </a:pPr>
            <a:r>
              <a:rPr lang="id-ID" b="1" dirty="0"/>
              <a:t>6.   Keterbatasan data dan  informasi sumber daya air yang benar dan akurat </a:t>
            </a:r>
          </a:p>
        </p:txBody>
      </p:sp>
    </p:spTree>
    <p:extLst>
      <p:ext uri="{BB962C8B-B14F-4D97-AF65-F5344CB8AC3E}">
        <p14:creationId xmlns:p14="http://schemas.microsoft.com/office/powerpoint/2010/main" val="350571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75470-E7AD-4BBF-A185-3C9D3D4C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1790"/>
          </a:xfrm>
        </p:spPr>
        <p:txBody>
          <a:bodyPr>
            <a:normAutofit fontScale="90000"/>
          </a:bodyPr>
          <a:lstStyle/>
          <a:p>
            <a:pPr algn="ctr"/>
            <a:endParaRPr lang="id-ID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BFCF3-8FD7-4A83-80E6-5B0588D8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357"/>
            <a:ext cx="10515600" cy="5080203"/>
          </a:xfrm>
        </p:spPr>
        <p:txBody>
          <a:bodyPr>
            <a:normAutofit/>
          </a:bodyPr>
          <a:lstStyle/>
          <a:p>
            <a:endParaRPr lang="id-ID" b="1" dirty="0"/>
          </a:p>
          <a:p>
            <a:pPr marL="0" indent="0">
              <a:buNone/>
            </a:pPr>
            <a:r>
              <a:rPr lang="id-ID" sz="2400" b="1" dirty="0"/>
              <a:t>Gerakan Nasional Kemitraan Penyelamatan Air dicanangkan I  th 2005 mencakup :</a:t>
            </a:r>
          </a:p>
          <a:p>
            <a:pPr marL="722313" lvl="0"/>
            <a:r>
              <a:rPr lang="id-ID" sz="2400" b="1" dirty="0"/>
              <a:t>Penataan ruang, pengembangan fisik, tanah dan populasi</a:t>
            </a:r>
            <a:endParaRPr lang="id-ID" sz="2400" dirty="0"/>
          </a:p>
          <a:p>
            <a:pPr marL="722313" lvl="0"/>
            <a:r>
              <a:rPr lang="id-ID" sz="2400" b="1" dirty="0"/>
              <a:t>Rehabilitasi hutan dan lahan dan konservasi sumber daya air</a:t>
            </a:r>
            <a:endParaRPr lang="id-ID" sz="2400" dirty="0"/>
          </a:p>
          <a:p>
            <a:pPr marL="722313" lvl="0"/>
            <a:r>
              <a:rPr lang="id-ID" sz="2400" b="1" dirty="0"/>
              <a:t>Pengendalian  daya rusak air</a:t>
            </a:r>
            <a:endParaRPr lang="id-ID" sz="2400" dirty="0"/>
          </a:p>
          <a:p>
            <a:pPr marL="722313" lvl="0"/>
            <a:r>
              <a:rPr lang="id-ID" sz="2400" b="1" dirty="0"/>
              <a:t> Manajemen kualitas dan pengendalian pencemaran  air</a:t>
            </a:r>
            <a:endParaRPr lang="id-ID" sz="2400" dirty="0"/>
          </a:p>
          <a:p>
            <a:pPr marL="722313" lvl="0"/>
            <a:r>
              <a:rPr lang="id-ID" sz="2400" b="1" dirty="0"/>
              <a:t>Penghematan penggunaan air dan manajemen</a:t>
            </a:r>
            <a:endParaRPr lang="id-ID" sz="2400" dirty="0"/>
          </a:p>
          <a:p>
            <a:pPr marL="722313" lvl="0"/>
            <a:r>
              <a:rPr lang="id-ID" sz="2400" b="1" dirty="0"/>
              <a:t>Penggunaan sumber daya air secara efisien, efisien dan berkelanjutan</a:t>
            </a:r>
            <a:endParaRPr lang="id-ID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50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B338D-9E89-4AED-A25C-FDF287AD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029"/>
          </a:xfrm>
        </p:spPr>
        <p:txBody>
          <a:bodyPr>
            <a:normAutofit fontScale="90000"/>
          </a:bodyPr>
          <a:lstStyle/>
          <a:p>
            <a:pPr algn="ctr"/>
            <a:endParaRPr lang="id-ID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66FC3-C2FD-474B-A5FA-8E9A0F4A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742"/>
            <a:ext cx="10515600" cy="5431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Pada 9 Mei 2015 GNKPA direvitalisasi melalui MOU 8 Kementrian : </a:t>
            </a:r>
          </a:p>
          <a:p>
            <a:pPr marL="0" indent="0">
              <a:buNone/>
            </a:pPr>
            <a:r>
              <a:rPr lang="id-ID" sz="2400" b="1" dirty="0"/>
              <a:t>( Kementerian Dalam Negeri, Bappenas, PUPR, Pertanian, Lingkungan Hidup dan Kehutanan, BUMN, Agraria dan Tata Ruang, serta Kementerian Desa, Daerah Tertinggal dan Transmigrasi) </a:t>
            </a:r>
          </a:p>
          <a:p>
            <a:pPr marL="0" indent="0">
              <a:buNone/>
            </a:pPr>
            <a:r>
              <a:rPr lang="id-ID" sz="2400" b="1" dirty="0"/>
              <a:t>dengan fokus: </a:t>
            </a:r>
          </a:p>
          <a:p>
            <a:pPr marL="722313" lvl="0" indent="-514350">
              <a:buFont typeface="+mj-lt"/>
              <a:buAutoNum type="arabicPeriod"/>
            </a:pPr>
            <a:r>
              <a:rPr lang="id-ID" sz="2400" b="1" dirty="0"/>
              <a:t>meningkatkan ketahanan pangan, air dan energi.</a:t>
            </a:r>
            <a:endParaRPr lang="id-ID" sz="2400" dirty="0"/>
          </a:p>
          <a:p>
            <a:pPr marL="722313" lvl="0" indent="-514350">
              <a:buFont typeface="+mj-lt"/>
              <a:buAutoNum type="arabicPeriod"/>
            </a:pPr>
            <a:r>
              <a:rPr lang="id-ID" sz="2400" b="1" dirty="0"/>
              <a:t>mempersiapkan diri menghadapi risiko daya rusak air khusus banjir.</a:t>
            </a:r>
            <a:endParaRPr lang="id-ID" sz="2400" dirty="0"/>
          </a:p>
          <a:p>
            <a:pPr marL="722313" lvl="0" indent="-514350">
              <a:buFont typeface="+mj-lt"/>
              <a:buAutoNum type="arabicPeriod"/>
            </a:pPr>
            <a:r>
              <a:rPr lang="id-ID" sz="2400" b="1" dirty="0"/>
              <a:t>meningkatkan keberlanjutan sumber air dan infrastruktur.</a:t>
            </a:r>
            <a:endParaRPr lang="id-ID" sz="2400" dirty="0"/>
          </a:p>
          <a:p>
            <a:pPr marL="722313" lvl="0" indent="-514350">
              <a:buFont typeface="+mj-lt"/>
              <a:buAutoNum type="arabicPeriod"/>
            </a:pPr>
            <a:r>
              <a:rPr lang="id-ID" sz="2400" b="1" dirty="0"/>
              <a:t>meningkatkan kualitas tata kelola sumber daya air.</a:t>
            </a:r>
            <a:endParaRPr lang="id-ID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137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A0FE3-3906-4986-9B12-E26ED036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17" y="246240"/>
            <a:ext cx="10990366" cy="712405"/>
          </a:xfrm>
        </p:spPr>
        <p:txBody>
          <a:bodyPr>
            <a:normAutofit fontScale="90000"/>
          </a:bodyPr>
          <a:lstStyle/>
          <a:p>
            <a:r>
              <a:rPr lang="id-ID" sz="3200" b="1" dirty="0">
                <a:latin typeface="+mn-lt"/>
              </a:rPr>
              <a:t>IV. Konsep pemberdayaan pemangku kepentingan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B6A89D-D828-4483-85F4-ECC1E5FB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101080"/>
            <a:ext cx="11562735" cy="51445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dirty="0"/>
              <a:t>Melaksanakan Reformasi Birokrasi secara bertahap dan berkelanjutan :</a:t>
            </a:r>
          </a:p>
          <a:p>
            <a:pPr marL="987425"/>
            <a:r>
              <a:rPr lang="id-ID" sz="2400" dirty="0"/>
              <a:t>Pembangunan aparatur negara dilakukan melalui reformasi birokrasi untuk meningkatkan  profesionalisme  aparatur negara  dan  untuk  mewujudkan  tata pemerintahan yang baik, baik di pusat maupun di daerah </a:t>
            </a:r>
          </a:p>
          <a:p>
            <a:pPr marL="987425"/>
            <a:r>
              <a:rPr lang="id-ID" sz="2400" dirty="0"/>
              <a:t>Kebijakan  pembangunan  di  bidang  hukum  dan  aparatur  diarahkan  pada  perbaikan  tata  kelola  pemerintahan  yang  baik</a:t>
            </a:r>
          </a:p>
          <a:p>
            <a:pPr marL="0" indent="0">
              <a:buNone/>
            </a:pPr>
            <a:r>
              <a:rPr lang="id-ID" sz="2400" dirty="0"/>
              <a:t>2.    Meningkatkan peran masyarakat &amp; dunia usaha  selaku pemangku  </a:t>
            </a:r>
          </a:p>
          <a:p>
            <a:pPr marL="0" indent="0">
              <a:buNone/>
            </a:pPr>
            <a:r>
              <a:rPr lang="id-ID" sz="2400" dirty="0"/>
              <a:t>        kepentingan dalam peng. SDA (perencanaan, pelaksanaan,  </a:t>
            </a:r>
          </a:p>
          <a:p>
            <a:pPr marL="0" indent="0">
              <a:buNone/>
            </a:pPr>
            <a:r>
              <a:rPr lang="id-ID" sz="2400" dirty="0"/>
              <a:t>        pengawasan)</a:t>
            </a:r>
          </a:p>
          <a:p>
            <a:pPr marL="0" indent="0">
              <a:buNone/>
            </a:pPr>
            <a:r>
              <a:rPr lang="id-ID" sz="2400" dirty="0"/>
              <a:t>3.    Meningkatkan kompetensi masyarakat &amp; dunia usaha sesuai kebutuhan </a:t>
            </a:r>
          </a:p>
          <a:p>
            <a:pPr marL="0" indent="0">
              <a:buNone/>
            </a:pPr>
            <a:r>
              <a:rPr lang="id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066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</TotalTime>
  <Words>647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 </vt:lpstr>
      <vt:lpstr>   “ SUMBER DAYA AIR  INDONESIA “</vt:lpstr>
      <vt:lpstr>PEMBERDAYAAN  PEMANGKU KEPENTINGAN DAN  SISTEM INFORMASI SDA </vt:lpstr>
      <vt:lpstr>PEMANGKU KEPENTINGAN SDA </vt:lpstr>
      <vt:lpstr>II. LEGAL ASPEK</vt:lpstr>
      <vt:lpstr>III. Sintesa Permasalahan era kini </vt:lpstr>
      <vt:lpstr>PowerPoint Presentation</vt:lpstr>
      <vt:lpstr>PowerPoint Presentation</vt:lpstr>
      <vt:lpstr>IV. Konsep pemberdayaan pemangku kepentingan </vt:lpstr>
      <vt:lpstr>REFORMASI BIROKRASI  </vt:lpstr>
      <vt:lpstr>Tingkat Pelaksanaan Reformasi Birokrasi</vt:lpstr>
      <vt:lpstr>V. SISTEM INFORMASI SDA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DISKUSI TENTANG  “ SDA “  INDONESIA</dc:title>
  <dc:creator>Windows User</dc:creator>
  <cp:lastModifiedBy>ASUS</cp:lastModifiedBy>
  <cp:revision>32</cp:revision>
  <dcterms:created xsi:type="dcterms:W3CDTF">2019-01-17T02:04:46Z</dcterms:created>
  <dcterms:modified xsi:type="dcterms:W3CDTF">2019-01-19T01:44:00Z</dcterms:modified>
</cp:coreProperties>
</file>