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82" r:id="rId2"/>
    <p:sldId id="262" r:id="rId3"/>
    <p:sldId id="310" r:id="rId4"/>
    <p:sldId id="259" r:id="rId5"/>
    <p:sldId id="276" r:id="rId6"/>
    <p:sldId id="277" r:id="rId7"/>
    <p:sldId id="280" r:id="rId8"/>
    <p:sldId id="266" r:id="rId9"/>
    <p:sldId id="316" r:id="rId10"/>
    <p:sldId id="308" r:id="rId11"/>
    <p:sldId id="281" r:id="rId12"/>
    <p:sldId id="357" r:id="rId13"/>
    <p:sldId id="359" r:id="rId14"/>
    <p:sldId id="360" r:id="rId15"/>
    <p:sldId id="373" r:id="rId16"/>
    <p:sldId id="374" r:id="rId17"/>
    <p:sldId id="331" r:id="rId18"/>
    <p:sldId id="371" r:id="rId19"/>
    <p:sldId id="372" r:id="rId20"/>
    <p:sldId id="332" r:id="rId21"/>
    <p:sldId id="333" r:id="rId22"/>
    <p:sldId id="334" r:id="rId23"/>
    <p:sldId id="335" r:id="rId24"/>
    <p:sldId id="336" r:id="rId25"/>
    <p:sldId id="339" r:id="rId26"/>
    <p:sldId id="340" r:id="rId27"/>
    <p:sldId id="341" r:id="rId28"/>
    <p:sldId id="342" r:id="rId29"/>
    <p:sldId id="343" r:id="rId30"/>
    <p:sldId id="346" r:id="rId31"/>
    <p:sldId id="348" r:id="rId32"/>
    <p:sldId id="350" r:id="rId33"/>
    <p:sldId id="352" r:id="rId34"/>
    <p:sldId id="353" r:id="rId35"/>
    <p:sldId id="354" r:id="rId36"/>
    <p:sldId id="35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73B2C-FF72-4A90-85F3-0F26B0C548E6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8C45B-A27A-47F7-B9DF-23B80D47D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5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CA19-1847-4BE6-9628-3A816DD5602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9AF3-A21F-45EC-A5FE-578948EBD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7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CA19-1847-4BE6-9628-3A816DD5602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9AF3-A21F-45EC-A5FE-578948EBD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7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CA19-1847-4BE6-9628-3A816DD5602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9AF3-A21F-45EC-A5FE-578948EBD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3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CA19-1847-4BE6-9628-3A816DD5602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9AF3-A21F-45EC-A5FE-578948EBD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0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CA19-1847-4BE6-9628-3A816DD5602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9AF3-A21F-45EC-A5FE-578948EBD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9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CA19-1847-4BE6-9628-3A816DD5602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9AF3-A21F-45EC-A5FE-578948EBD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7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CA19-1847-4BE6-9628-3A816DD5602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9AF3-A21F-45EC-A5FE-578948EBD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3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CA19-1847-4BE6-9628-3A816DD5602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9AF3-A21F-45EC-A5FE-578948EBD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75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CA19-1847-4BE6-9628-3A816DD5602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9AF3-A21F-45EC-A5FE-578948EBD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6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CA19-1847-4BE6-9628-3A816DD5602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9AF3-A21F-45EC-A5FE-578948EBD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8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CA19-1847-4BE6-9628-3A816DD5602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C9AF3-A21F-45EC-A5FE-578948EBD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6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DCA19-1847-4BE6-9628-3A816DD5602A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C9AF3-A21F-45EC-A5FE-578948EBD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8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4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881063" y="5273675"/>
            <a:ext cx="7543800" cy="1676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800" b="1" dirty="0" err="1">
                <a:solidFill>
                  <a:srgbClr val="FF0000"/>
                </a:solidFill>
                <a:latin typeface="Tahoma" pitchFamily="34" charset="0"/>
              </a:rPr>
              <a:t>Oleh</a:t>
            </a:r>
            <a:r>
              <a:rPr lang="en-US" sz="1800" b="1" dirty="0">
                <a:solidFill>
                  <a:srgbClr val="FF0000"/>
                </a:solidFill>
                <a:latin typeface="Tahoma" pitchFamily="34" charset="0"/>
              </a:rPr>
              <a:t>: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800" b="1" dirty="0" err="1">
                <a:solidFill>
                  <a:srgbClr val="FF0000"/>
                </a:solidFill>
                <a:latin typeface="Tahoma" pitchFamily="34" charset="0"/>
              </a:rPr>
              <a:t>Sigit</a:t>
            </a:r>
            <a:r>
              <a:rPr lang="en-US" sz="1800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ahoma" pitchFamily="34" charset="0"/>
              </a:rPr>
              <a:t>haryadi</a:t>
            </a:r>
            <a:endParaRPr lang="id-ID" sz="1800" b="1" dirty="0">
              <a:solidFill>
                <a:srgbClr val="FF0000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id-ID" sz="1800" b="1" dirty="0">
              <a:solidFill>
                <a:srgbClr val="FF0000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800" b="1" dirty="0" err="1">
                <a:solidFill>
                  <a:srgbClr val="FF0000"/>
                </a:solidFill>
                <a:latin typeface="Tahoma" pitchFamily="34" charset="0"/>
              </a:rPr>
              <a:t>Balai</a:t>
            </a:r>
            <a:r>
              <a:rPr lang="en-US" sz="1800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ahoma" pitchFamily="34" charset="0"/>
              </a:rPr>
              <a:t>Pengelolaan</a:t>
            </a:r>
            <a:r>
              <a:rPr lang="en-US" sz="1800" b="1" dirty="0">
                <a:solidFill>
                  <a:srgbClr val="FF0000"/>
                </a:solidFill>
                <a:latin typeface="Tahoma" pitchFamily="34" charset="0"/>
              </a:rPr>
              <a:t> DAS </a:t>
            </a:r>
            <a:r>
              <a:rPr lang="en-US" sz="1800" b="1" dirty="0" err="1">
                <a:solidFill>
                  <a:srgbClr val="FF0000"/>
                </a:solidFill>
                <a:latin typeface="Tahoma" pitchFamily="34" charset="0"/>
              </a:rPr>
              <a:t>dan</a:t>
            </a:r>
            <a:r>
              <a:rPr lang="en-US" sz="1800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ahoma" pitchFamily="34" charset="0"/>
              </a:rPr>
              <a:t>Hutan</a:t>
            </a:r>
            <a:r>
              <a:rPr lang="en-US" sz="1800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ahoma" pitchFamily="34" charset="0"/>
              </a:rPr>
              <a:t>Lindung</a:t>
            </a:r>
            <a:r>
              <a:rPr lang="en-US" sz="1800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ahoma" pitchFamily="34" charset="0"/>
              </a:rPr>
              <a:t>Serayu</a:t>
            </a:r>
            <a:r>
              <a:rPr lang="en-US" sz="1800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ahoma" pitchFamily="34" charset="0"/>
              </a:rPr>
              <a:t>Opak</a:t>
            </a:r>
            <a:r>
              <a:rPr lang="en-US" sz="1800" b="1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ahoma" pitchFamily="34" charset="0"/>
              </a:rPr>
              <a:t>Progo</a:t>
            </a:r>
            <a:endParaRPr lang="en-GB" sz="18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914400" y="990600"/>
            <a:ext cx="7315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KONSERVASI DAN PENGENDALIAN DAYA RUSAK AIR</a:t>
            </a:r>
            <a:endParaRPr lang="en-GB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285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00808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id-ID" dirty="0"/>
          </a:p>
          <a:p>
            <a:pPr marL="342900" lvl="0" indent="-342900">
              <a:buFont typeface="+mj-lt"/>
              <a:buAutoNum type="arabicPeriod"/>
            </a:pPr>
            <a:r>
              <a:rPr lang="id-ID" dirty="0">
                <a:solidFill>
                  <a:srgbClr val="FF0000"/>
                </a:solidFill>
              </a:rPr>
              <a:t>Tutupan hutan yang rapat </a:t>
            </a:r>
            <a:r>
              <a:rPr lang="id-ID" dirty="0"/>
              <a:t>memperkecil potensi erosi percik dan erosi lembar, sehingga mampu mereduksi perkembangan erosi jurang. Berbagai penelitian menunjukkan bahwa erosi jurang yang mengalami perkembangan lanjut akan memicu terjadinya longsor. 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id-ID" dirty="0"/>
              <a:t>Kemampuan </a:t>
            </a:r>
            <a:r>
              <a:rPr lang="id-ID" dirty="0">
                <a:solidFill>
                  <a:srgbClr val="FF0000"/>
                </a:solidFill>
              </a:rPr>
              <a:t>transpirasi hutan yang tinggi </a:t>
            </a:r>
            <a:r>
              <a:rPr lang="id-ID" dirty="0"/>
              <a:t>mampu mengurangi tingkat kejenuhan tanah serta tekanan air terhadap pori tanah.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id-ID" dirty="0">
                <a:solidFill>
                  <a:srgbClr val="FF0000"/>
                </a:solidFill>
              </a:rPr>
              <a:t>Akar tunggang </a:t>
            </a:r>
            <a:r>
              <a:rPr lang="id-ID" dirty="0"/>
              <a:t>yang dalam pada spesies tertentu mampu “memegang” partikel tanah, sehingga energi kinetik gerakan masa dapat dikurangi 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12474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PERAN HUTAN DALAM MENCEGAH BANJIR DAN LONGSOR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27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114800" y="1511300"/>
            <a:ext cx="4800600" cy="1079500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 err="1"/>
              <a:t>Degradasi</a:t>
            </a:r>
            <a:r>
              <a:rPr lang="en-US" sz="1600" dirty="0"/>
              <a:t> </a:t>
            </a:r>
            <a:r>
              <a:rPr lang="en-US" sz="1600" dirty="0" err="1"/>
              <a:t>hutan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lahan</a:t>
            </a:r>
            <a:r>
              <a:rPr lang="en-US" sz="1600" dirty="0"/>
              <a:t> di Indonesia: </a:t>
            </a:r>
          </a:p>
          <a:p>
            <a:pPr eaLnBrk="1" hangingPunct="1">
              <a:buFontTx/>
              <a:buAutoNum type="arabicPeriod"/>
            </a:pPr>
            <a:r>
              <a:rPr lang="en-US" sz="1600" dirty="0" err="1"/>
              <a:t>Laju</a:t>
            </a:r>
            <a:r>
              <a:rPr lang="en-US" sz="1600" dirty="0"/>
              <a:t> </a:t>
            </a:r>
            <a:r>
              <a:rPr lang="en-US" sz="1600" dirty="0" err="1"/>
              <a:t>Deforestasi</a:t>
            </a:r>
            <a:r>
              <a:rPr lang="en-US" sz="1600" dirty="0"/>
              <a:t> 1</a:t>
            </a:r>
            <a:r>
              <a:rPr lang="id-ID" sz="1600" dirty="0"/>
              <a:t> </a:t>
            </a:r>
            <a:r>
              <a:rPr lang="en-US" sz="1600" dirty="0" err="1"/>
              <a:t>juta</a:t>
            </a:r>
            <a:r>
              <a:rPr lang="en-US" sz="1600" dirty="0"/>
              <a:t> ha/</a:t>
            </a:r>
            <a:r>
              <a:rPr lang="en-US" sz="1600" dirty="0" err="1"/>
              <a:t>th</a:t>
            </a:r>
            <a:endParaRPr lang="en-US" sz="1600" dirty="0"/>
          </a:p>
          <a:p>
            <a:pPr eaLnBrk="1" hangingPunct="1">
              <a:buFontTx/>
              <a:buAutoNum type="arabicPeriod"/>
            </a:pPr>
            <a:r>
              <a:rPr lang="en-US" sz="1600" dirty="0" err="1"/>
              <a:t>Hutan</a:t>
            </a:r>
            <a:r>
              <a:rPr lang="en-US" sz="1600" dirty="0"/>
              <a:t> </a:t>
            </a:r>
            <a:r>
              <a:rPr lang="en-US" sz="1600" dirty="0" err="1"/>
              <a:t>rusak</a:t>
            </a:r>
            <a:r>
              <a:rPr lang="en-US" sz="1600" dirty="0"/>
              <a:t> 36 </a:t>
            </a:r>
            <a:r>
              <a:rPr lang="en-US" sz="1600" dirty="0" err="1"/>
              <a:t>juta</a:t>
            </a:r>
            <a:r>
              <a:rPr lang="en-US" sz="1600" dirty="0"/>
              <a:t> ha</a:t>
            </a:r>
          </a:p>
          <a:p>
            <a:pPr eaLnBrk="1" hangingPunct="1">
              <a:buFontTx/>
              <a:buAutoNum type="arabicPeriod"/>
            </a:pPr>
            <a:r>
              <a:rPr lang="en-US" sz="1600" dirty="0" err="1"/>
              <a:t>Lahan</a:t>
            </a:r>
            <a:r>
              <a:rPr lang="en-US" sz="1600" dirty="0"/>
              <a:t> </a:t>
            </a:r>
            <a:r>
              <a:rPr lang="en-US" sz="1600" dirty="0" err="1"/>
              <a:t>kritis</a:t>
            </a:r>
            <a:r>
              <a:rPr lang="en-US" sz="1600" dirty="0"/>
              <a:t> di </a:t>
            </a:r>
            <a:r>
              <a:rPr lang="en-US" sz="1600" dirty="0" err="1"/>
              <a:t>luar</a:t>
            </a:r>
            <a:r>
              <a:rPr lang="en-US" sz="1600" dirty="0"/>
              <a:t> </a:t>
            </a:r>
            <a:r>
              <a:rPr lang="en-US" sz="1600" dirty="0" err="1"/>
              <a:t>kawasan</a:t>
            </a:r>
            <a:r>
              <a:rPr lang="en-US" sz="1600" dirty="0"/>
              <a:t>  21 </a:t>
            </a:r>
            <a:r>
              <a:rPr lang="en-US" sz="1600" dirty="0" err="1"/>
              <a:t>juta</a:t>
            </a:r>
            <a:r>
              <a:rPr lang="en-US" sz="1600" dirty="0"/>
              <a:t> ha</a:t>
            </a:r>
            <a:endParaRPr lang="en-GB" sz="1600" dirty="0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267200" y="2819400"/>
            <a:ext cx="2362200" cy="1323975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Revegetasi merupakan upaya yang paling efektif </a:t>
            </a:r>
            <a:r>
              <a:rPr lang="en-US" sz="1600">
                <a:sym typeface="Wingdings" pitchFamily="2" charset="2"/>
              </a:rPr>
              <a:t> kapasitas infiltrasi lantai hutan &gt; non hutan                `  </a:t>
            </a:r>
            <a:endParaRPr lang="en-GB" sz="1600"/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5257800" y="4514850"/>
            <a:ext cx="2743200" cy="590550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1600" i="1"/>
              <a:t>Overlandflo</a:t>
            </a:r>
            <a:r>
              <a:rPr lang="en-US" sz="1600"/>
              <a:t>w diperkecil</a:t>
            </a:r>
          </a:p>
          <a:p>
            <a:pPr eaLnBrk="1" hangingPunct="1">
              <a:buFontTx/>
              <a:buChar char="-"/>
            </a:pPr>
            <a:r>
              <a:rPr lang="en-US" sz="1600"/>
              <a:t>Erosi &amp; sedimentasi ditekan </a:t>
            </a:r>
            <a:endParaRPr lang="en-GB" sz="1600"/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4495800" y="5334000"/>
            <a:ext cx="4191000" cy="346075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Kemungkinan banjir dan kekeringan diperkecil</a:t>
            </a:r>
            <a:endParaRPr lang="en-GB" sz="1600"/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7010400" y="3048000"/>
            <a:ext cx="1752600" cy="835025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Upaya sipil teknis bersifat “</a:t>
            </a:r>
            <a:r>
              <a:rPr lang="en-US" sz="1600" i="1"/>
              <a:t>Shock Therapy</a:t>
            </a:r>
            <a:r>
              <a:rPr lang="en-US" sz="1600"/>
              <a:t>”</a:t>
            </a:r>
            <a:endParaRPr lang="en-GB" sz="1600"/>
          </a:p>
        </p:txBody>
      </p:sp>
      <p:sp>
        <p:nvSpPr>
          <p:cNvPr id="23560" name="Text Box 12"/>
          <p:cNvSpPr txBox="1">
            <a:spLocks noChangeArrowheads="1"/>
          </p:cNvSpPr>
          <p:nvPr/>
        </p:nvSpPr>
        <p:spPr bwMode="auto">
          <a:xfrm>
            <a:off x="5029200" y="5943600"/>
            <a:ext cx="3429000" cy="590550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1600"/>
              <a:t>Ketersediaan sumberdaya air terjamin</a:t>
            </a:r>
          </a:p>
          <a:p>
            <a:pPr eaLnBrk="1" hangingPunct="1">
              <a:buFontTx/>
              <a:buChar char="-"/>
            </a:pPr>
            <a:r>
              <a:rPr lang="en-US" sz="1600"/>
              <a:t>Daya rusak air terkendali</a:t>
            </a:r>
            <a:endParaRPr lang="en-GB" sz="1600"/>
          </a:p>
        </p:txBody>
      </p:sp>
      <p:sp>
        <p:nvSpPr>
          <p:cNvPr id="23561" name="Line 13"/>
          <p:cNvSpPr>
            <a:spLocks noChangeShapeType="1"/>
          </p:cNvSpPr>
          <p:nvPr/>
        </p:nvSpPr>
        <p:spPr bwMode="auto">
          <a:xfrm>
            <a:off x="6553200" y="2590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2" name="Line 14"/>
          <p:cNvSpPr>
            <a:spLocks noChangeShapeType="1"/>
          </p:cNvSpPr>
          <p:nvPr/>
        </p:nvSpPr>
        <p:spPr bwMode="auto">
          <a:xfrm>
            <a:off x="5410200" y="2667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3" name="Line 15"/>
          <p:cNvSpPr>
            <a:spLocks noChangeShapeType="1"/>
          </p:cNvSpPr>
          <p:nvPr/>
        </p:nvSpPr>
        <p:spPr bwMode="auto">
          <a:xfrm>
            <a:off x="5410200" y="2667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4" name="Line 16"/>
          <p:cNvSpPr>
            <a:spLocks noChangeShapeType="1"/>
          </p:cNvSpPr>
          <p:nvPr/>
        </p:nvSpPr>
        <p:spPr bwMode="auto">
          <a:xfrm>
            <a:off x="7758113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5" name="Line 17"/>
          <p:cNvSpPr>
            <a:spLocks noChangeShapeType="1"/>
          </p:cNvSpPr>
          <p:nvPr/>
        </p:nvSpPr>
        <p:spPr bwMode="auto">
          <a:xfrm>
            <a:off x="5486400" y="41338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6" name="Line 18"/>
          <p:cNvSpPr>
            <a:spLocks noChangeShapeType="1"/>
          </p:cNvSpPr>
          <p:nvPr/>
        </p:nvSpPr>
        <p:spPr bwMode="auto">
          <a:xfrm>
            <a:off x="7753350" y="3886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7" name="Line 19"/>
          <p:cNvSpPr>
            <a:spLocks noChangeShapeType="1"/>
          </p:cNvSpPr>
          <p:nvPr/>
        </p:nvSpPr>
        <p:spPr bwMode="auto">
          <a:xfrm>
            <a:off x="5486400" y="4267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8" name="Line 20"/>
          <p:cNvSpPr>
            <a:spLocks noChangeShapeType="1"/>
          </p:cNvSpPr>
          <p:nvPr/>
        </p:nvSpPr>
        <p:spPr bwMode="auto">
          <a:xfrm>
            <a:off x="6629400" y="4267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9" name="Line 21"/>
          <p:cNvSpPr>
            <a:spLocks noChangeShapeType="1"/>
          </p:cNvSpPr>
          <p:nvPr/>
        </p:nvSpPr>
        <p:spPr bwMode="auto">
          <a:xfrm>
            <a:off x="6629400" y="510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70" name="Line 22"/>
          <p:cNvSpPr>
            <a:spLocks noChangeShapeType="1"/>
          </p:cNvSpPr>
          <p:nvPr/>
        </p:nvSpPr>
        <p:spPr bwMode="auto">
          <a:xfrm>
            <a:off x="6648450" y="56578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71" name="Rectangle 2"/>
          <p:cNvSpPr txBox="1">
            <a:spLocks noChangeArrowheads="1"/>
          </p:cNvSpPr>
          <p:nvPr/>
        </p:nvSpPr>
        <p:spPr bwMode="auto">
          <a:xfrm>
            <a:off x="684213" y="333375"/>
            <a:ext cx="77724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noProof="1">
                <a:solidFill>
                  <a:srgbClr val="990000"/>
                </a:solidFill>
                <a:latin typeface="Arial Rounded MT Bold" pitchFamily="34" charset="0"/>
              </a:rPr>
              <a:t>Rehabilitasi Hutan dan Lahan (RHL) untuk Konservasi Sumberdaya Air </a:t>
            </a:r>
            <a:endParaRPr lang="en-US" sz="2400" noProof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37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764704"/>
            <a:ext cx="3729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d-ID" sz="2800" dirty="0">
                <a:solidFill>
                  <a:srgbClr val="A7EA52">
                    <a:lumMod val="50000"/>
                  </a:srgbClr>
                </a:solidFill>
                <a:latin typeface="Trebuchet MS"/>
              </a:rPr>
              <a:t>METODE VEGETATIF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71600" y="1905000"/>
            <a:ext cx="73342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1800" dirty="0" err="1">
                <a:solidFill>
                  <a:schemeClr val="accent5">
                    <a:lumMod val="50000"/>
                  </a:schemeClr>
                </a:solidFill>
              </a:rPr>
              <a:t>Melindungi</a:t>
            </a: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5">
                    <a:lumMod val="50000"/>
                  </a:schemeClr>
                </a:solidFill>
              </a:rPr>
              <a:t>tanah</a:t>
            </a: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</a:rPr>
              <a:t> t</a:t>
            </a:r>
            <a:r>
              <a:rPr lang="id-ID" altLang="en-US" sz="1800" dirty="0">
                <a:solidFill>
                  <a:schemeClr val="accent5">
                    <a:lumMod val="50000"/>
                  </a:schemeClr>
                </a:solidFill>
              </a:rPr>
              <a:t>erhadap</a:t>
            </a: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5">
                    <a:lumMod val="50000"/>
                  </a:schemeClr>
                </a:solidFill>
              </a:rPr>
              <a:t>daya</a:t>
            </a: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5">
                    <a:lumMod val="50000"/>
                  </a:schemeClr>
                </a:solidFill>
              </a:rPr>
              <a:t>rusah</a:t>
            </a: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5">
                    <a:lumMod val="50000"/>
                  </a:schemeClr>
                </a:solidFill>
              </a:rPr>
              <a:t>butir-butir</a:t>
            </a: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5">
                    <a:lumMod val="50000"/>
                  </a:schemeClr>
                </a:solidFill>
              </a:rPr>
              <a:t>hujan</a:t>
            </a:r>
            <a:endParaRPr lang="id-ID" alt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1800" dirty="0" err="1">
                <a:solidFill>
                  <a:schemeClr val="accent5">
                    <a:lumMod val="50000"/>
                  </a:schemeClr>
                </a:solidFill>
              </a:rPr>
              <a:t>Melindungi</a:t>
            </a: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5">
                    <a:lumMod val="50000"/>
                  </a:schemeClr>
                </a:solidFill>
              </a:rPr>
              <a:t>tanah</a:t>
            </a: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</a:rPr>
              <a:t> t</a:t>
            </a:r>
            <a:r>
              <a:rPr lang="id-ID" altLang="en-US" sz="1800" dirty="0">
                <a:solidFill>
                  <a:schemeClr val="accent5">
                    <a:lumMod val="50000"/>
                  </a:schemeClr>
                </a:solidFill>
              </a:rPr>
              <a:t>erhadap</a:t>
            </a: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5">
                    <a:lumMod val="50000"/>
                  </a:schemeClr>
                </a:solidFill>
              </a:rPr>
              <a:t>daya</a:t>
            </a: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5">
                    <a:lumMod val="50000"/>
                  </a:schemeClr>
                </a:solidFill>
              </a:rPr>
              <a:t>perusak</a:t>
            </a: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5">
                    <a:lumMod val="50000"/>
                  </a:schemeClr>
                </a:solidFill>
              </a:rPr>
              <a:t>aliran</a:t>
            </a: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</a:rPr>
              <a:t> air </a:t>
            </a:r>
            <a:r>
              <a:rPr lang="en-US" altLang="en-US" sz="1800" dirty="0" err="1">
                <a:solidFill>
                  <a:schemeClr val="accent5">
                    <a:lumMod val="50000"/>
                  </a:schemeClr>
                </a:solidFill>
              </a:rPr>
              <a:t>permukaan</a:t>
            </a:r>
            <a:endParaRPr lang="id-ID" alt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1800" dirty="0" err="1">
                <a:solidFill>
                  <a:schemeClr val="accent5">
                    <a:lumMod val="50000"/>
                  </a:schemeClr>
                </a:solidFill>
              </a:rPr>
              <a:t>Memperbaiki</a:t>
            </a: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5">
                    <a:lumMod val="50000"/>
                  </a:schemeClr>
                </a:solidFill>
              </a:rPr>
              <a:t>kapasitas</a:t>
            </a: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5">
                    <a:lumMod val="50000"/>
                  </a:schemeClr>
                </a:solidFill>
              </a:rPr>
              <a:t>infiltrasi</a:t>
            </a: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5">
                    <a:lumMod val="50000"/>
                  </a:schemeClr>
                </a:solidFill>
              </a:rPr>
              <a:t>tanah</a:t>
            </a:r>
            <a:endParaRPr lang="id-ID" alt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1800" dirty="0" err="1">
                <a:solidFill>
                  <a:schemeClr val="accent5">
                    <a:lumMod val="50000"/>
                  </a:schemeClr>
                </a:solidFill>
              </a:rPr>
              <a:t>Memperbaiki</a:t>
            </a: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5">
                    <a:lumMod val="50000"/>
                  </a:schemeClr>
                </a:solidFill>
              </a:rPr>
              <a:t>struktur</a:t>
            </a: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5">
                    <a:lumMod val="50000"/>
                  </a:schemeClr>
                </a:solidFill>
              </a:rPr>
              <a:t>dan</a:t>
            </a: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5">
                    <a:lumMod val="50000"/>
                  </a:schemeClr>
                </a:solidFill>
              </a:rPr>
              <a:t>kesuburan</a:t>
            </a:r>
            <a:r>
              <a:rPr lang="en-US" alt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sz="1800" dirty="0" err="1">
                <a:solidFill>
                  <a:schemeClr val="accent5">
                    <a:lumMod val="50000"/>
                  </a:schemeClr>
                </a:solidFill>
              </a:rPr>
              <a:t>tanah</a:t>
            </a:r>
            <a:endParaRPr lang="en-US" alt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6699"/>
                </a:solidFill>
              </a:rPr>
              <a:t> </a:t>
            </a:r>
          </a:p>
          <a:p>
            <a:pPr>
              <a:spcBef>
                <a:spcPct val="0"/>
              </a:spcBef>
              <a:buNone/>
            </a:pPr>
            <a:endParaRPr lang="en-US" altLang="en-US" sz="1800" b="1" dirty="0">
              <a:solidFill>
                <a:srgbClr val="99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99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27584" y="3669910"/>
            <a:ext cx="6295634" cy="2851946"/>
            <a:chOff x="609600" y="1518668"/>
            <a:chExt cx="7335838" cy="3941235"/>
          </a:xfrm>
        </p:grpSpPr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2286001" y="1518668"/>
              <a:ext cx="4317000" cy="46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 err="1">
                  <a:solidFill>
                    <a:srgbClr val="006699"/>
                  </a:solidFill>
                </a:rPr>
                <a:t>Penanaman</a:t>
              </a:r>
              <a:r>
                <a:rPr lang="en-US" altLang="en-US" sz="1600" b="1" dirty="0">
                  <a:solidFill>
                    <a:srgbClr val="006699"/>
                  </a:solidFill>
                </a:rPr>
                <a:t> </a:t>
              </a:r>
              <a:r>
                <a:rPr lang="en-US" altLang="en-US" sz="1600" b="1" dirty="0" err="1">
                  <a:solidFill>
                    <a:srgbClr val="006699"/>
                  </a:solidFill>
                </a:rPr>
                <a:t>tanaman</a:t>
              </a:r>
              <a:r>
                <a:rPr lang="en-US" altLang="en-US" sz="1600" b="1" dirty="0">
                  <a:solidFill>
                    <a:srgbClr val="006699"/>
                  </a:solidFill>
                </a:rPr>
                <a:t> </a:t>
              </a:r>
              <a:r>
                <a:rPr lang="en-US" altLang="en-US" sz="1600" b="1" dirty="0" err="1">
                  <a:solidFill>
                    <a:srgbClr val="006699"/>
                  </a:solidFill>
                </a:rPr>
                <a:t>penutup</a:t>
              </a:r>
              <a:r>
                <a:rPr lang="en-US" altLang="en-US" sz="1600" b="1" dirty="0">
                  <a:solidFill>
                    <a:srgbClr val="006699"/>
                  </a:solidFill>
                </a:rPr>
                <a:t> </a:t>
              </a:r>
              <a:r>
                <a:rPr lang="en-US" altLang="en-US" sz="1600" b="1" dirty="0" err="1">
                  <a:solidFill>
                    <a:srgbClr val="006699"/>
                  </a:solidFill>
                </a:rPr>
                <a:t>tanah</a:t>
              </a:r>
              <a:endParaRPr lang="en-US" altLang="en-US" sz="1600" b="1" dirty="0">
                <a:solidFill>
                  <a:srgbClr val="006699"/>
                </a:solidFill>
              </a:endParaRPr>
            </a:p>
          </p:txBody>
        </p:sp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2616513" y="1975350"/>
              <a:ext cx="4114800" cy="510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err="1">
                  <a:solidFill>
                    <a:srgbClr val="006699"/>
                  </a:solidFill>
                </a:rPr>
                <a:t>Penanaman</a:t>
              </a:r>
              <a:r>
                <a:rPr lang="en-US" altLang="en-US" sz="1800" b="1" dirty="0">
                  <a:solidFill>
                    <a:srgbClr val="006699"/>
                  </a:solidFill>
                </a:rPr>
                <a:t> </a:t>
              </a:r>
              <a:r>
                <a:rPr lang="en-US" altLang="en-US" sz="1600" b="1" dirty="0" err="1">
                  <a:solidFill>
                    <a:srgbClr val="006699"/>
                  </a:solidFill>
                </a:rPr>
                <a:t>rumput</a:t>
              </a:r>
              <a:r>
                <a:rPr lang="en-US" altLang="en-US" sz="1800" b="1" dirty="0">
                  <a:solidFill>
                    <a:srgbClr val="006699"/>
                  </a:solidFill>
                </a:rPr>
                <a:t> </a:t>
              </a:r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2840038" y="2473435"/>
              <a:ext cx="5105400" cy="46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 err="1">
                  <a:solidFill>
                    <a:srgbClr val="336699"/>
                  </a:solidFill>
                </a:rPr>
                <a:t>Penanaman</a:t>
              </a:r>
              <a:r>
                <a:rPr lang="en-US" altLang="en-US" sz="1600" b="1" dirty="0">
                  <a:solidFill>
                    <a:srgbClr val="336699"/>
                  </a:solidFill>
                </a:rPr>
                <a:t> </a:t>
              </a:r>
              <a:r>
                <a:rPr lang="en-US" altLang="en-US" sz="1600" b="1" dirty="0" err="1">
                  <a:solidFill>
                    <a:srgbClr val="336699"/>
                  </a:solidFill>
                </a:rPr>
                <a:t>menurut</a:t>
              </a:r>
              <a:r>
                <a:rPr lang="en-US" altLang="en-US" sz="1600" b="1" dirty="0">
                  <a:solidFill>
                    <a:srgbClr val="336699"/>
                  </a:solidFill>
                </a:rPr>
                <a:t> </a:t>
              </a:r>
              <a:r>
                <a:rPr lang="en-US" altLang="en-US" sz="1600" b="1" dirty="0" err="1">
                  <a:solidFill>
                    <a:srgbClr val="336699"/>
                  </a:solidFill>
                </a:rPr>
                <a:t>kontur</a:t>
              </a:r>
              <a:r>
                <a:rPr lang="en-US" altLang="en-US" sz="1600" b="1" dirty="0">
                  <a:solidFill>
                    <a:srgbClr val="336699"/>
                  </a:solidFill>
                </a:rPr>
                <a:t>/ </a:t>
              </a:r>
              <a:r>
                <a:rPr lang="en-US" altLang="en-US" sz="1600" b="1" dirty="0" err="1">
                  <a:solidFill>
                    <a:srgbClr val="336699"/>
                  </a:solidFill>
                </a:rPr>
                <a:t>sabuk</a:t>
              </a:r>
              <a:r>
                <a:rPr lang="en-US" altLang="en-US" sz="1600" b="1" dirty="0">
                  <a:solidFill>
                    <a:srgbClr val="336699"/>
                  </a:solidFill>
                </a:rPr>
                <a:t> </a:t>
              </a:r>
              <a:r>
                <a:rPr lang="en-US" altLang="en-US" sz="1600" b="1" dirty="0" err="1">
                  <a:solidFill>
                    <a:srgbClr val="336699"/>
                  </a:solidFill>
                </a:rPr>
                <a:t>gunung</a:t>
              </a:r>
              <a:endParaRPr lang="en-US" altLang="en-US" sz="1600" b="1" dirty="0">
                <a:solidFill>
                  <a:srgbClr val="336699"/>
                </a:solidFill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2741944" y="4097787"/>
              <a:ext cx="4038600" cy="46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 err="1">
                  <a:solidFill>
                    <a:srgbClr val="006699"/>
                  </a:solidFill>
                </a:rPr>
                <a:t>Penanaman</a:t>
              </a:r>
              <a:r>
                <a:rPr lang="en-US" altLang="en-US" sz="1600" b="1" dirty="0">
                  <a:solidFill>
                    <a:srgbClr val="006699"/>
                  </a:solidFill>
                </a:rPr>
                <a:t> </a:t>
              </a:r>
              <a:r>
                <a:rPr lang="en-US" altLang="en-US" sz="1600" b="1" dirty="0" err="1">
                  <a:solidFill>
                    <a:srgbClr val="006699"/>
                  </a:solidFill>
                </a:rPr>
                <a:t>sistim</a:t>
              </a:r>
              <a:r>
                <a:rPr lang="en-US" altLang="en-US" sz="1600" b="1" dirty="0">
                  <a:solidFill>
                    <a:srgbClr val="006699"/>
                  </a:solidFill>
                </a:rPr>
                <a:t> </a:t>
              </a:r>
              <a:r>
                <a:rPr lang="en-US" altLang="en-US" sz="1600" b="1" dirty="0" err="1">
                  <a:solidFill>
                    <a:srgbClr val="006699"/>
                  </a:solidFill>
                </a:rPr>
                <a:t>jalur</a:t>
              </a:r>
              <a:r>
                <a:rPr lang="en-US" altLang="en-US" sz="1600" b="1" dirty="0">
                  <a:solidFill>
                    <a:srgbClr val="006699"/>
                  </a:solidFill>
                </a:rPr>
                <a:t>/ Strip</a:t>
              </a:r>
              <a:endParaRPr lang="en-US" altLang="en-US" sz="1800" b="1" dirty="0">
                <a:solidFill>
                  <a:srgbClr val="006699"/>
                </a:solidFill>
              </a:endParaRP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2660651" y="4573648"/>
              <a:ext cx="3048000" cy="46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 err="1">
                  <a:solidFill>
                    <a:srgbClr val="006699"/>
                  </a:solidFill>
                </a:rPr>
                <a:t>Rotasi</a:t>
              </a:r>
              <a:r>
                <a:rPr lang="en-US" altLang="en-US" sz="1600" b="1" dirty="0">
                  <a:solidFill>
                    <a:srgbClr val="006699"/>
                  </a:solidFill>
                </a:rPr>
                <a:t> </a:t>
              </a:r>
              <a:r>
                <a:rPr lang="en-US" altLang="en-US" sz="1600" b="1" dirty="0" err="1">
                  <a:solidFill>
                    <a:srgbClr val="006699"/>
                  </a:solidFill>
                </a:rPr>
                <a:t>Tanaman</a:t>
              </a:r>
              <a:endParaRPr lang="en-US" altLang="en-US" sz="1600" b="1" dirty="0">
                <a:solidFill>
                  <a:srgbClr val="006699"/>
                </a:solidFill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609600" y="2986088"/>
              <a:ext cx="1947863" cy="10525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chemeClr val="accent1"/>
                  </a:solidFill>
                </a:rPr>
                <a:t>Cara</a:t>
              </a: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 flipV="1">
              <a:off x="1582738" y="1811338"/>
              <a:ext cx="0" cy="1174750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 flipV="1">
              <a:off x="1582738" y="2868613"/>
              <a:ext cx="0" cy="17621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 flipV="1">
              <a:off x="1957388" y="2986088"/>
              <a:ext cx="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1957388" y="2046288"/>
              <a:ext cx="22542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V="1">
              <a:off x="1957388" y="2281238"/>
              <a:ext cx="0" cy="763587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 flipV="1">
              <a:off x="1582738" y="2751138"/>
              <a:ext cx="0" cy="293687"/>
            </a:xfrm>
            <a:prstGeom prst="line">
              <a:avLst/>
            </a:prstGeom>
            <a:noFill/>
            <a:ln w="9525">
              <a:solidFill>
                <a:srgbClr val="00A8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1582738" y="1811338"/>
              <a:ext cx="525462" cy="0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2108200" y="1752600"/>
              <a:ext cx="149225" cy="11747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2482850" y="2222500"/>
              <a:ext cx="149225" cy="11747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>
              <a:off x="1957388" y="2281238"/>
              <a:ext cx="525462" cy="0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V="1">
              <a:off x="1582738" y="3983038"/>
              <a:ext cx="0" cy="1292225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1582738" y="5275263"/>
              <a:ext cx="525462" cy="0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2108200" y="5216525"/>
              <a:ext cx="149225" cy="11747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 flipV="1">
              <a:off x="1957388" y="3924300"/>
              <a:ext cx="0" cy="881063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1957388" y="4805363"/>
              <a:ext cx="525462" cy="0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2482850" y="4746625"/>
              <a:ext cx="149225" cy="11747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2182813" y="3895725"/>
              <a:ext cx="0" cy="469900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2182813" y="4375150"/>
              <a:ext cx="449262" cy="0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632075" y="4335463"/>
              <a:ext cx="149225" cy="11747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 flipV="1">
              <a:off x="2182813" y="2603500"/>
              <a:ext cx="0" cy="469900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2182813" y="2584450"/>
              <a:ext cx="523875" cy="0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2706688" y="2516188"/>
              <a:ext cx="149225" cy="11747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0" name="Text Box 39"/>
            <p:cNvSpPr txBox="1">
              <a:spLocks noChangeArrowheads="1"/>
            </p:cNvSpPr>
            <p:nvPr/>
          </p:nvSpPr>
          <p:spPr bwMode="auto">
            <a:xfrm>
              <a:off x="2257425" y="4992040"/>
              <a:ext cx="5105400" cy="467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 err="1">
                  <a:solidFill>
                    <a:srgbClr val="006699"/>
                  </a:solidFill>
                </a:rPr>
                <a:t>Penggunaan</a:t>
              </a:r>
              <a:r>
                <a:rPr lang="en-US" altLang="en-US" sz="1600" b="1" dirty="0">
                  <a:solidFill>
                    <a:srgbClr val="006699"/>
                  </a:solidFill>
                </a:rPr>
                <a:t> </a:t>
              </a:r>
              <a:r>
                <a:rPr lang="en-US" altLang="en-US" sz="1600" b="1" dirty="0" err="1">
                  <a:solidFill>
                    <a:srgbClr val="006699"/>
                  </a:solidFill>
                </a:rPr>
                <a:t>sisa-sisa</a:t>
              </a:r>
              <a:r>
                <a:rPr lang="en-US" altLang="en-US" sz="1600" b="1" dirty="0">
                  <a:solidFill>
                    <a:srgbClr val="006699"/>
                  </a:solidFill>
                </a:rPr>
                <a:t> </a:t>
              </a:r>
              <a:r>
                <a:rPr lang="en-US" altLang="en-US" sz="1600" b="1" dirty="0" err="1">
                  <a:solidFill>
                    <a:srgbClr val="006699"/>
                  </a:solidFill>
                </a:rPr>
                <a:t>tanaman</a:t>
              </a:r>
              <a:r>
                <a:rPr lang="en-US" altLang="en-US" sz="1600" b="1" dirty="0">
                  <a:solidFill>
                    <a:srgbClr val="006699"/>
                  </a:solidFill>
                </a:rPr>
                <a:t>/ </a:t>
              </a:r>
              <a:r>
                <a:rPr lang="en-US" altLang="en-US" sz="1600" b="1" dirty="0" err="1">
                  <a:solidFill>
                    <a:srgbClr val="006699"/>
                  </a:solidFill>
                </a:rPr>
                <a:t>serasah</a:t>
              </a:r>
              <a:endParaRPr lang="en-US" altLang="en-US" sz="1600" b="1" dirty="0">
                <a:solidFill>
                  <a:srgbClr val="0066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79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937" y="216637"/>
            <a:ext cx="1555899" cy="33847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6899">
            <a:off x="534211" y="3122554"/>
            <a:ext cx="7602107" cy="182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736" y="1060450"/>
            <a:ext cx="2562226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55" y="4175116"/>
            <a:ext cx="969808" cy="68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98" y="4089587"/>
            <a:ext cx="6102192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98" y="1981200"/>
            <a:ext cx="231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41787"/>
            <a:ext cx="225425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70" y="3310550"/>
            <a:ext cx="17129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589">
            <a:off x="5441903" y="4006086"/>
            <a:ext cx="804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855" y="5181208"/>
            <a:ext cx="12255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4419">
            <a:off x="3915147" y="3540888"/>
            <a:ext cx="12255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787" y="3916406"/>
            <a:ext cx="7683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87" y="4078880"/>
            <a:ext cx="244475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650773" y="1194117"/>
            <a:ext cx="32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d-ID" sz="2000" dirty="0">
                <a:solidFill>
                  <a:prstClr val="black"/>
                </a:solidFill>
                <a:latin typeface="+mj-lt"/>
              </a:rPr>
              <a:t>POHON SEBAGAI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d-ID" sz="2000" dirty="0">
                <a:solidFill>
                  <a:prstClr val="black"/>
                </a:solidFill>
                <a:latin typeface="+mj-lt"/>
              </a:rPr>
              <a:t>PENGATUR TATA AIR</a:t>
            </a:r>
          </a:p>
        </p:txBody>
      </p:sp>
    </p:spTree>
    <p:extLst>
      <p:ext uri="{BB962C8B-B14F-4D97-AF65-F5344CB8AC3E}">
        <p14:creationId xmlns:p14="http://schemas.microsoft.com/office/powerpoint/2010/main" val="203663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4" y="1254124"/>
            <a:ext cx="70866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51544"/>
            <a:ext cx="838200" cy="31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26741"/>
            <a:ext cx="2209800" cy="38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4151544"/>
            <a:ext cx="1752600" cy="45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32" y="4422343"/>
            <a:ext cx="611816" cy="21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77833"/>
            <a:ext cx="304800" cy="68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32" y="4809828"/>
            <a:ext cx="304800" cy="68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32" y="4809827"/>
            <a:ext cx="304800" cy="68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09828"/>
            <a:ext cx="304800" cy="68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40" y="4740508"/>
            <a:ext cx="304800" cy="68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035" y="4642356"/>
            <a:ext cx="304800" cy="68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70" y="4470973"/>
            <a:ext cx="2544730" cy="116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954" y="4329545"/>
            <a:ext cx="1445914" cy="82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95" y="4984002"/>
            <a:ext cx="571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26286"/>
            <a:ext cx="571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235" y="4528412"/>
            <a:ext cx="304800" cy="68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918599" y="3889934"/>
            <a:ext cx="1100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d-ID" sz="1400" dirty="0">
                <a:solidFill>
                  <a:prstClr val="black"/>
                </a:solidFill>
                <a:latin typeface="Trebuchet MS"/>
              </a:rPr>
              <a:t>SEDIMENT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d-ID" sz="1400" dirty="0">
                <a:solidFill>
                  <a:prstClr val="black"/>
                </a:solidFill>
                <a:latin typeface="Trebuchet MS"/>
              </a:rPr>
              <a:t>LEPAS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2040" y="1069458"/>
            <a:ext cx="434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d-ID" sz="1800" dirty="0">
                <a:solidFill>
                  <a:prstClr val="black"/>
                </a:solidFill>
                <a:latin typeface="+mj-lt"/>
              </a:rPr>
              <a:t>SEBAGI PENGENDALI EROSI DAN SEDIMENTASI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71822" y="2659039"/>
            <a:ext cx="1077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d-ID" sz="1400" dirty="0">
                <a:solidFill>
                  <a:prstClr val="black"/>
                </a:solidFill>
                <a:latin typeface="Trebuchet MS"/>
              </a:rPr>
              <a:t>SEDIMENT TERTAHAN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79359" y="2920649"/>
            <a:ext cx="1089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d-ID" sz="1400" dirty="0">
                <a:solidFill>
                  <a:prstClr val="black"/>
                </a:solidFill>
                <a:latin typeface="Trebuchet MS"/>
              </a:rPr>
              <a:t>SEDIMENT TERTAHAN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221666" y="3212027"/>
            <a:ext cx="0" cy="6212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530040" y="3496129"/>
            <a:ext cx="0" cy="6212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8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/>
          <p:cNvSpPr>
            <a:spLocks noChangeArrowheads="1"/>
          </p:cNvSpPr>
          <p:nvPr/>
        </p:nvSpPr>
        <p:spPr bwMode="auto">
          <a:xfrm>
            <a:off x="3505200" y="39688"/>
            <a:ext cx="5638800" cy="1371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/>
              <a:t>Tanaman</a:t>
            </a:r>
            <a:r>
              <a:rPr lang="en-US" altLang="en-US" b="1" dirty="0"/>
              <a:t> </a:t>
            </a:r>
            <a:r>
              <a:rPr lang="en-US" altLang="en-US" b="1" dirty="0" err="1"/>
              <a:t>Penutup</a:t>
            </a:r>
            <a:r>
              <a:rPr lang="en-US" altLang="en-US" b="1" dirty="0"/>
              <a:t> Tanah</a:t>
            </a:r>
          </a:p>
        </p:txBody>
      </p:sp>
      <p:pic>
        <p:nvPicPr>
          <p:cNvPr id="14341" name="Picture 43" descr="DSCN15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76550"/>
            <a:ext cx="2209800" cy="1497013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Oval 45"/>
          <p:cNvSpPr>
            <a:spLocks noChangeArrowheads="1"/>
          </p:cNvSpPr>
          <p:nvPr/>
        </p:nvSpPr>
        <p:spPr bwMode="auto">
          <a:xfrm>
            <a:off x="0" y="3429000"/>
            <a:ext cx="1600200" cy="105251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99"/>
                </a:solidFill>
              </a:rPr>
              <a:t>Klasifikasi</a:t>
            </a:r>
            <a:endParaRPr lang="en-US" altLang="en-US" sz="2400" b="1" dirty="0">
              <a:solidFill>
                <a:srgbClr val="000099"/>
              </a:solidFill>
            </a:endParaRPr>
          </a:p>
        </p:txBody>
      </p:sp>
      <p:sp>
        <p:nvSpPr>
          <p:cNvPr id="14343" name="Line 47"/>
          <p:cNvSpPr>
            <a:spLocks noChangeShapeType="1"/>
          </p:cNvSpPr>
          <p:nvPr/>
        </p:nvSpPr>
        <p:spPr bwMode="auto">
          <a:xfrm flipV="1">
            <a:off x="914400" y="1905000"/>
            <a:ext cx="0" cy="155575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d-ID"/>
          </a:p>
        </p:txBody>
      </p:sp>
      <p:sp>
        <p:nvSpPr>
          <p:cNvPr id="14344" name="Line 48"/>
          <p:cNvSpPr>
            <a:spLocks noChangeShapeType="1"/>
          </p:cNvSpPr>
          <p:nvPr/>
        </p:nvSpPr>
        <p:spPr bwMode="auto">
          <a:xfrm>
            <a:off x="914400" y="1905000"/>
            <a:ext cx="8382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d-ID"/>
          </a:p>
        </p:txBody>
      </p:sp>
      <p:sp>
        <p:nvSpPr>
          <p:cNvPr id="14345" name="Line 49"/>
          <p:cNvSpPr>
            <a:spLocks noChangeShapeType="1"/>
          </p:cNvSpPr>
          <p:nvPr/>
        </p:nvSpPr>
        <p:spPr bwMode="auto">
          <a:xfrm flipV="1">
            <a:off x="1600200" y="3886200"/>
            <a:ext cx="2286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4346" name="Line 50"/>
          <p:cNvSpPr>
            <a:spLocks noChangeShapeType="1"/>
          </p:cNvSpPr>
          <p:nvPr/>
        </p:nvSpPr>
        <p:spPr bwMode="auto">
          <a:xfrm flipV="1">
            <a:off x="914400" y="4495800"/>
            <a:ext cx="0" cy="12192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d-ID"/>
          </a:p>
        </p:txBody>
      </p:sp>
      <p:sp>
        <p:nvSpPr>
          <p:cNvPr id="14347" name="Line 51"/>
          <p:cNvSpPr>
            <a:spLocks noChangeShapeType="1"/>
          </p:cNvSpPr>
          <p:nvPr/>
        </p:nvSpPr>
        <p:spPr bwMode="auto">
          <a:xfrm>
            <a:off x="914400" y="5715000"/>
            <a:ext cx="6858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d-ID"/>
          </a:p>
        </p:txBody>
      </p:sp>
      <p:sp>
        <p:nvSpPr>
          <p:cNvPr id="14348" name="Text Box 52"/>
          <p:cNvSpPr txBox="1">
            <a:spLocks noChangeArrowheads="1"/>
          </p:cNvSpPr>
          <p:nvPr/>
        </p:nvSpPr>
        <p:spPr bwMode="auto">
          <a:xfrm>
            <a:off x="1817688" y="1651000"/>
            <a:ext cx="4278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6600"/>
                </a:solidFill>
              </a:rPr>
              <a:t>Tanaman penutup tanah Rendah :</a:t>
            </a:r>
          </a:p>
        </p:txBody>
      </p:sp>
      <p:sp>
        <p:nvSpPr>
          <p:cNvPr id="14349" name="Text Box 53"/>
          <p:cNvSpPr txBox="1">
            <a:spLocks noChangeArrowheads="1"/>
          </p:cNvSpPr>
          <p:nvPr/>
        </p:nvSpPr>
        <p:spPr bwMode="auto">
          <a:xfrm>
            <a:off x="1905000" y="3581400"/>
            <a:ext cx="502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6600"/>
                </a:solidFill>
              </a:rPr>
              <a:t>Tanaman penutup tanah sedang/ perdu:</a:t>
            </a:r>
          </a:p>
        </p:txBody>
      </p:sp>
      <p:sp>
        <p:nvSpPr>
          <p:cNvPr id="14350" name="Text Box 54"/>
          <p:cNvSpPr txBox="1">
            <a:spLocks noChangeArrowheads="1"/>
          </p:cNvSpPr>
          <p:nvPr/>
        </p:nvSpPr>
        <p:spPr bwMode="auto">
          <a:xfrm>
            <a:off x="1981200" y="1981200"/>
            <a:ext cx="4281488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b="1" dirty="0"/>
              <a:t> </a:t>
            </a:r>
            <a:r>
              <a:rPr lang="en-US" altLang="en-US" sz="1600" b="1" dirty="0" err="1"/>
              <a:t>Calopogonium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cerulium</a:t>
            </a:r>
            <a:r>
              <a:rPr lang="en-US" altLang="en-US" sz="1600" b="1" dirty="0"/>
              <a:t> (</a:t>
            </a:r>
            <a:r>
              <a:rPr lang="en-US" altLang="en-US" sz="1600" b="1" dirty="0" err="1"/>
              <a:t>kalopo</a:t>
            </a:r>
            <a:r>
              <a:rPr lang="en-US" altLang="en-US" sz="1600" b="1" dirty="0"/>
              <a:t>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b="1" dirty="0"/>
              <a:t> </a:t>
            </a:r>
            <a:r>
              <a:rPr lang="en-US" altLang="en-US" sz="1600" b="1" dirty="0" err="1"/>
              <a:t>Calopogoniummuconoides</a:t>
            </a:r>
            <a:r>
              <a:rPr lang="en-US" altLang="en-US" sz="1600" b="1" dirty="0"/>
              <a:t> (</a:t>
            </a:r>
            <a:r>
              <a:rPr lang="en-US" altLang="en-US" sz="1600" b="1" dirty="0" err="1"/>
              <a:t>kacang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asu</a:t>
            </a:r>
            <a:r>
              <a:rPr lang="en-US" altLang="en-US" sz="1600" b="1" dirty="0"/>
              <a:t>)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b="1" dirty="0"/>
              <a:t> </a:t>
            </a:r>
            <a:r>
              <a:rPr lang="en-US" altLang="en-US" sz="1600" b="1" dirty="0" err="1"/>
              <a:t>Calopogonium</a:t>
            </a:r>
            <a:r>
              <a:rPr lang="id-ID" altLang="en-US" sz="1600" b="1" dirty="0"/>
              <a:t> </a:t>
            </a:r>
            <a:r>
              <a:rPr lang="en-US" altLang="en-US" sz="1600" b="1" dirty="0" err="1"/>
              <a:t>pubescens</a:t>
            </a:r>
            <a:r>
              <a:rPr lang="en-US" altLang="en-US" sz="1600" b="1" dirty="0"/>
              <a:t> (</a:t>
            </a:r>
            <a:r>
              <a:rPr lang="en-US" altLang="en-US" sz="1600" b="1" dirty="0" err="1"/>
              <a:t>centro</a:t>
            </a:r>
            <a:r>
              <a:rPr lang="en-US" altLang="en-US" sz="1600" b="1" dirty="0"/>
              <a:t>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b="1" dirty="0"/>
              <a:t> </a:t>
            </a:r>
            <a:r>
              <a:rPr lang="en-US" altLang="en-US" sz="1600" b="1" dirty="0" err="1"/>
              <a:t>Peuraria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javanica</a:t>
            </a:r>
            <a:r>
              <a:rPr lang="en-US" altLang="en-US" sz="1600" b="1" dirty="0"/>
              <a:t> (kudzu, </a:t>
            </a:r>
            <a:r>
              <a:rPr lang="en-US" altLang="en-US" sz="1600" b="1" dirty="0" err="1"/>
              <a:t>kacang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ruji</a:t>
            </a:r>
            <a:r>
              <a:rPr lang="en-US" altLang="en-US" sz="1600" b="1" dirty="0"/>
              <a:t>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b="1" dirty="0"/>
              <a:t> </a:t>
            </a:r>
            <a:r>
              <a:rPr lang="en-US" altLang="en-US" sz="1600" b="1" dirty="0" err="1"/>
              <a:t>Peuraria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thunbergiana</a:t>
            </a:r>
            <a:r>
              <a:rPr lang="en-US" altLang="en-US" sz="1600" b="1" dirty="0"/>
              <a:t> (kudzu)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b="1" dirty="0"/>
              <a:t> </a:t>
            </a:r>
            <a:r>
              <a:rPr lang="en-US" altLang="en-US" sz="1600" b="1" dirty="0" err="1"/>
              <a:t>Peuraria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phseoloides</a:t>
            </a:r>
            <a:r>
              <a:rPr lang="en-US" altLang="en-US" sz="1600" b="1" dirty="0"/>
              <a:t> ( tropical kudzu)</a:t>
            </a:r>
          </a:p>
        </p:txBody>
      </p:sp>
      <p:sp>
        <p:nvSpPr>
          <p:cNvPr id="14351" name="Text Box 55"/>
          <p:cNvSpPr txBox="1">
            <a:spLocks noChangeArrowheads="1"/>
          </p:cNvSpPr>
          <p:nvPr/>
        </p:nvSpPr>
        <p:spPr bwMode="auto">
          <a:xfrm>
            <a:off x="1981200" y="3962400"/>
            <a:ext cx="4513263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b="1" dirty="0"/>
              <a:t> </a:t>
            </a:r>
            <a:r>
              <a:rPr lang="en-US" altLang="en-US" sz="1600" b="1" dirty="0" err="1"/>
              <a:t>Clotalaria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junicea</a:t>
            </a:r>
            <a:r>
              <a:rPr lang="en-US" altLang="en-US" sz="1600" b="1" dirty="0"/>
              <a:t> (</a:t>
            </a:r>
            <a:r>
              <a:rPr lang="en-US" altLang="en-US" sz="1600" b="1" dirty="0" err="1"/>
              <a:t>orok-orok</a:t>
            </a:r>
            <a:r>
              <a:rPr lang="en-US" altLang="en-US" sz="1600" b="1" dirty="0"/>
              <a:t>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b="1" dirty="0"/>
              <a:t> Acacia </a:t>
            </a:r>
            <a:r>
              <a:rPr lang="en-US" altLang="en-US" sz="1600" b="1" dirty="0" err="1"/>
              <a:t>villosa</a:t>
            </a:r>
            <a:r>
              <a:rPr lang="en-US" altLang="en-US" sz="1600" b="1" dirty="0"/>
              <a:t> (</a:t>
            </a:r>
            <a:r>
              <a:rPr lang="en-US" altLang="en-US" sz="1600" b="1" dirty="0" err="1"/>
              <a:t>lamtoro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merah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watapana</a:t>
            </a:r>
            <a:r>
              <a:rPr lang="en-US" altLang="en-US" sz="1600" b="1" dirty="0"/>
              <a:t>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b="1" dirty="0"/>
              <a:t> </a:t>
            </a:r>
            <a:r>
              <a:rPr lang="en-US" altLang="en-US" sz="1600" b="1" dirty="0" err="1"/>
              <a:t>Leucaena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glauca</a:t>
            </a:r>
            <a:r>
              <a:rPr lang="en-US" altLang="en-US" sz="1600" b="1" dirty="0"/>
              <a:t> (</a:t>
            </a:r>
            <a:r>
              <a:rPr lang="en-US" altLang="en-US" sz="1600" b="1" dirty="0" err="1"/>
              <a:t>lamtoro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biasa</a:t>
            </a:r>
            <a:r>
              <a:rPr lang="en-US" altLang="en-US" sz="1600" b="1" dirty="0"/>
              <a:t>, </a:t>
            </a:r>
            <a:r>
              <a:rPr lang="en-US" altLang="en-US" sz="1600" b="1" dirty="0" err="1"/>
              <a:t>petai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cina</a:t>
            </a:r>
            <a:r>
              <a:rPr lang="en-US" altLang="en-US" sz="1600" b="1" dirty="0"/>
              <a:t>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b="1" dirty="0"/>
              <a:t> </a:t>
            </a:r>
            <a:r>
              <a:rPr lang="en-US" altLang="en-US" sz="1600" b="1" dirty="0" err="1"/>
              <a:t>Sesbania</a:t>
            </a:r>
            <a:r>
              <a:rPr lang="en-US" altLang="en-US" sz="1600" b="1" dirty="0"/>
              <a:t> grandiflora (</a:t>
            </a:r>
            <a:r>
              <a:rPr lang="en-US" altLang="en-US" sz="1600" b="1" dirty="0" err="1"/>
              <a:t>turi</a:t>
            </a:r>
            <a:r>
              <a:rPr lang="en-US" altLang="en-US" sz="1600" b="1" dirty="0"/>
              <a:t>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b="1" dirty="0"/>
              <a:t> </a:t>
            </a:r>
            <a:r>
              <a:rPr lang="en-US" altLang="en-US" sz="1600" b="1" dirty="0" err="1"/>
              <a:t>Tephosia</a:t>
            </a:r>
            <a:r>
              <a:rPr lang="en-US" altLang="en-US" sz="1600" b="1" dirty="0"/>
              <a:t> candida (</a:t>
            </a:r>
            <a:r>
              <a:rPr lang="en-US" altLang="en-US" sz="1600" b="1" dirty="0" err="1"/>
              <a:t>teprosia</a:t>
            </a:r>
            <a:r>
              <a:rPr lang="en-US" altLang="en-US" sz="1600" b="1" dirty="0"/>
              <a:t>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600" b="1" dirty="0"/>
              <a:t> </a:t>
            </a:r>
            <a:r>
              <a:rPr lang="en-US" altLang="en-US" sz="1600" b="1" dirty="0" err="1"/>
              <a:t>Flemingia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congesta</a:t>
            </a:r>
            <a:r>
              <a:rPr lang="en-US" altLang="en-US" sz="1600" b="1" dirty="0"/>
              <a:t> (</a:t>
            </a:r>
            <a:r>
              <a:rPr lang="en-US" altLang="en-US" sz="1600" b="1" dirty="0" err="1"/>
              <a:t>hahapaan</a:t>
            </a:r>
            <a:r>
              <a:rPr lang="en-US" altLang="en-US" sz="1600" b="1" dirty="0"/>
              <a:t>)</a:t>
            </a:r>
            <a:endParaRPr lang="en-US" altLang="en-US" sz="1800" b="1" dirty="0"/>
          </a:p>
        </p:txBody>
      </p:sp>
      <p:sp>
        <p:nvSpPr>
          <p:cNvPr id="14352" name="Text Box 56"/>
          <p:cNvSpPr txBox="1">
            <a:spLocks noChangeArrowheads="1"/>
          </p:cNvSpPr>
          <p:nvPr/>
        </p:nvSpPr>
        <p:spPr bwMode="auto">
          <a:xfrm>
            <a:off x="1727200" y="5537200"/>
            <a:ext cx="330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6600"/>
                </a:solidFill>
              </a:rPr>
              <a:t>Tanaman Penutup tinggi :</a:t>
            </a:r>
          </a:p>
        </p:txBody>
      </p:sp>
      <p:sp>
        <p:nvSpPr>
          <p:cNvPr id="14353" name="Text Box 57"/>
          <p:cNvSpPr txBox="1">
            <a:spLocks noChangeArrowheads="1"/>
          </p:cNvSpPr>
          <p:nvPr/>
        </p:nvSpPr>
        <p:spPr bwMode="auto">
          <a:xfrm>
            <a:off x="1863725" y="5943600"/>
            <a:ext cx="40798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d-ID" altLang="en-US" sz="1600" b="1" dirty="0"/>
              <a:t>Kayu-kayuan dan MPTS</a:t>
            </a:r>
            <a:endParaRPr lang="en-US" altLang="en-US" sz="1600" b="1" dirty="0"/>
          </a:p>
        </p:txBody>
      </p:sp>
      <p:sp>
        <p:nvSpPr>
          <p:cNvPr id="14354" name="Rectangle 58"/>
          <p:cNvSpPr>
            <a:spLocks noChangeArrowheads="1"/>
          </p:cNvSpPr>
          <p:nvPr/>
        </p:nvSpPr>
        <p:spPr bwMode="auto">
          <a:xfrm>
            <a:off x="1600200" y="1828800"/>
            <a:ext cx="149225" cy="117475"/>
          </a:xfrm>
          <a:prstGeom prst="rect">
            <a:avLst/>
          </a:prstGeom>
          <a:solidFill>
            <a:srgbClr val="99FF33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55" name="Rectangle 60"/>
          <p:cNvSpPr>
            <a:spLocks noChangeArrowheads="1"/>
          </p:cNvSpPr>
          <p:nvPr/>
        </p:nvSpPr>
        <p:spPr bwMode="auto">
          <a:xfrm>
            <a:off x="1600200" y="5638800"/>
            <a:ext cx="149225" cy="117475"/>
          </a:xfrm>
          <a:prstGeom prst="rect">
            <a:avLst/>
          </a:prstGeom>
          <a:solidFill>
            <a:srgbClr val="99FF33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56" name="Rectangle 61"/>
          <p:cNvSpPr>
            <a:spLocks noChangeArrowheads="1"/>
          </p:cNvSpPr>
          <p:nvPr/>
        </p:nvSpPr>
        <p:spPr bwMode="auto">
          <a:xfrm>
            <a:off x="1752600" y="3810000"/>
            <a:ext cx="149225" cy="117475"/>
          </a:xfrm>
          <a:prstGeom prst="rect">
            <a:avLst/>
          </a:prstGeom>
          <a:solidFill>
            <a:srgbClr val="99FF33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30185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505200" y="0"/>
            <a:ext cx="5638800" cy="1371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/>
              <a:t>Penanaman</a:t>
            </a:r>
            <a:r>
              <a:rPr lang="en-US" altLang="en-US" b="1" dirty="0"/>
              <a:t> </a:t>
            </a:r>
            <a:r>
              <a:rPr lang="en-US" altLang="en-US" b="1" dirty="0" err="1"/>
              <a:t>Rumput</a:t>
            </a:r>
            <a:r>
              <a:rPr lang="en-US" altLang="en-US" b="1" dirty="0"/>
              <a:t> </a:t>
            </a:r>
          </a:p>
        </p:txBody>
      </p:sp>
      <p:pic>
        <p:nvPicPr>
          <p:cNvPr id="15365" name="Picture 5" descr="DSCN15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76550"/>
            <a:ext cx="2209800" cy="1497013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Oval 7"/>
          <p:cNvSpPr>
            <a:spLocks noChangeArrowheads="1"/>
          </p:cNvSpPr>
          <p:nvPr/>
        </p:nvSpPr>
        <p:spPr bwMode="auto">
          <a:xfrm>
            <a:off x="76200" y="3352800"/>
            <a:ext cx="1600200" cy="1219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accent1"/>
                </a:solidFill>
              </a:rPr>
              <a:t>Rumput</a:t>
            </a:r>
            <a:r>
              <a:rPr lang="en-US" altLang="en-US" sz="2000" b="1" dirty="0">
                <a:solidFill>
                  <a:schemeClr val="accent1"/>
                </a:solidFill>
              </a:rPr>
              <a:t> </a:t>
            </a:r>
            <a:r>
              <a:rPr lang="en-US" altLang="en-US" sz="2000" b="1" dirty="0" err="1">
                <a:solidFill>
                  <a:schemeClr val="accent1"/>
                </a:solidFill>
              </a:rPr>
              <a:t>yg</a:t>
            </a:r>
            <a:r>
              <a:rPr lang="en-US" altLang="en-US" sz="2000" b="1" dirty="0">
                <a:solidFill>
                  <a:schemeClr val="accent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accent1"/>
                </a:solidFill>
              </a:rPr>
              <a:t>dianjurkan</a:t>
            </a:r>
            <a:endParaRPr lang="en-US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5367" name="Text Box 13"/>
          <p:cNvSpPr txBox="1">
            <a:spLocks noChangeArrowheads="1"/>
          </p:cNvSpPr>
          <p:nvPr/>
        </p:nvSpPr>
        <p:spPr bwMode="auto">
          <a:xfrm>
            <a:off x="2438400" y="1828800"/>
            <a:ext cx="4495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6699"/>
                </a:solidFill>
              </a:rPr>
              <a:t>1. Paspalum notatum (rumput bahia)</a:t>
            </a:r>
          </a:p>
        </p:txBody>
      </p:sp>
      <p:sp>
        <p:nvSpPr>
          <p:cNvPr id="15368" name="Text Box 14"/>
          <p:cNvSpPr txBox="1">
            <a:spLocks noChangeArrowheads="1"/>
          </p:cNvSpPr>
          <p:nvPr/>
        </p:nvSpPr>
        <p:spPr bwMode="auto">
          <a:xfrm>
            <a:off x="2362200" y="3733800"/>
            <a:ext cx="4572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6699"/>
                </a:solidFill>
              </a:rPr>
              <a:t>3. Brachiaria decumbens (rumput BD)</a:t>
            </a:r>
          </a:p>
        </p:txBody>
      </p:sp>
      <p:sp>
        <p:nvSpPr>
          <p:cNvPr id="15369" name="Text Box 15"/>
          <p:cNvSpPr txBox="1">
            <a:spLocks noChangeArrowheads="1"/>
          </p:cNvSpPr>
          <p:nvPr/>
        </p:nvSpPr>
        <p:spPr bwMode="auto">
          <a:xfrm>
            <a:off x="2362200" y="2743200"/>
            <a:ext cx="441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6699"/>
                </a:solidFill>
              </a:rPr>
              <a:t>2. Brachiaria brizantha (rumput BB)</a:t>
            </a:r>
            <a:endParaRPr lang="en-US" altLang="en-US" sz="1600" b="1">
              <a:solidFill>
                <a:srgbClr val="006699"/>
              </a:solidFill>
            </a:endParaRPr>
          </a:p>
        </p:txBody>
      </p:sp>
      <p:sp>
        <p:nvSpPr>
          <p:cNvPr id="15370" name="Text Box 16"/>
          <p:cNvSpPr txBox="1">
            <a:spLocks noChangeArrowheads="1"/>
          </p:cNvSpPr>
          <p:nvPr/>
        </p:nvSpPr>
        <p:spPr bwMode="auto">
          <a:xfrm>
            <a:off x="2438400" y="4724400"/>
            <a:ext cx="4953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6699"/>
                </a:solidFill>
              </a:rPr>
              <a:t>4. Pennisetum purpureum(rumput gajah) </a:t>
            </a:r>
          </a:p>
        </p:txBody>
      </p:sp>
      <p:sp>
        <p:nvSpPr>
          <p:cNvPr id="15371" name="Text Box 17"/>
          <p:cNvSpPr txBox="1">
            <a:spLocks noChangeArrowheads="1"/>
          </p:cNvSpPr>
          <p:nvPr/>
        </p:nvSpPr>
        <p:spPr bwMode="auto">
          <a:xfrm>
            <a:off x="2362200" y="5791200"/>
            <a:ext cx="4267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6699"/>
                </a:solidFill>
              </a:rPr>
              <a:t>5. Panicum muticum (kolonjono)</a:t>
            </a:r>
          </a:p>
        </p:txBody>
      </p:sp>
      <p:sp>
        <p:nvSpPr>
          <p:cNvPr id="15372" name="Line 40"/>
          <p:cNvSpPr>
            <a:spLocks noChangeShapeType="1"/>
          </p:cNvSpPr>
          <p:nvPr/>
        </p:nvSpPr>
        <p:spPr bwMode="auto">
          <a:xfrm>
            <a:off x="1828800" y="2971800"/>
            <a:ext cx="533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5373" name="Line 41"/>
          <p:cNvSpPr>
            <a:spLocks noChangeShapeType="1"/>
          </p:cNvSpPr>
          <p:nvPr/>
        </p:nvSpPr>
        <p:spPr bwMode="auto">
          <a:xfrm>
            <a:off x="1828800" y="3962400"/>
            <a:ext cx="533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5374" name="Line 42"/>
          <p:cNvSpPr>
            <a:spLocks noChangeShapeType="1"/>
          </p:cNvSpPr>
          <p:nvPr/>
        </p:nvSpPr>
        <p:spPr bwMode="auto">
          <a:xfrm>
            <a:off x="1828800" y="4953000"/>
            <a:ext cx="533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5375" name="Line 44"/>
          <p:cNvSpPr>
            <a:spLocks noChangeShapeType="1"/>
          </p:cNvSpPr>
          <p:nvPr/>
        </p:nvSpPr>
        <p:spPr bwMode="auto">
          <a:xfrm flipV="1">
            <a:off x="1808020" y="1981200"/>
            <a:ext cx="0" cy="403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5376" name="Line 45"/>
          <p:cNvSpPr>
            <a:spLocks noChangeShapeType="1"/>
          </p:cNvSpPr>
          <p:nvPr/>
        </p:nvSpPr>
        <p:spPr bwMode="auto">
          <a:xfrm>
            <a:off x="1828800" y="1981200"/>
            <a:ext cx="533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5377" name="Line 46"/>
          <p:cNvSpPr>
            <a:spLocks noChangeShapeType="1"/>
          </p:cNvSpPr>
          <p:nvPr/>
        </p:nvSpPr>
        <p:spPr bwMode="auto">
          <a:xfrm>
            <a:off x="1828800" y="6019800"/>
            <a:ext cx="533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6296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857356" y="1142984"/>
            <a:ext cx="5511800" cy="617730"/>
          </a:xfrm>
          <a:prstGeom prst="bevel">
            <a:avLst>
              <a:gd name="adj" fmla="val 12500"/>
            </a:avLst>
          </a:prstGeom>
          <a:solidFill>
            <a:srgbClr val="72D07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dirty="0"/>
              <a:t>FUNGSI BANGUNAN KONSERVASI TANAH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540000" y="3454400"/>
            <a:ext cx="4064000" cy="508000"/>
          </a:xfrm>
          <a:prstGeom prst="bevel">
            <a:avLst>
              <a:gd name="adj" fmla="val 12500"/>
            </a:avLst>
          </a:prstGeom>
          <a:solidFill>
            <a:srgbClr val="72D07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MANFAAT BAGI MASYARAKAT </a:t>
            </a:r>
          </a:p>
        </p:txBody>
      </p:sp>
      <p:sp>
        <p:nvSpPr>
          <p:cNvPr id="12292" name="AutoShape 4" descr="White marble"/>
          <p:cNvSpPr>
            <a:spLocks noChangeArrowheads="1"/>
          </p:cNvSpPr>
          <p:nvPr/>
        </p:nvSpPr>
        <p:spPr bwMode="auto">
          <a:xfrm>
            <a:off x="1571604" y="2500306"/>
            <a:ext cx="6215106" cy="3984069"/>
          </a:xfrm>
          <a:prstGeom prst="roundRect">
            <a:avLst>
              <a:gd name="adj" fmla="val 1666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Menurunkan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jumlah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Aliran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Permukaan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Meningkatkan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jumlah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air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tersimpan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Menambah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tinggi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muka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air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tanah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Mengurangi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erosi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sedimentasi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Mengurani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penurunan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Tanah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Mengurangi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pencemaran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air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tanah</a:t>
            </a:r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000100" y="285728"/>
            <a:ext cx="7643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sz="2400" b="1" dirty="0">
                <a:solidFill>
                  <a:srgbClr val="010303"/>
                </a:solidFill>
              </a:rPr>
              <a:t>METODE SIPIL TEKNIS</a:t>
            </a:r>
            <a:endParaRPr lang="en-US" sz="2400" b="1" dirty="0">
              <a:solidFill>
                <a:srgbClr val="010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22939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DSCN15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76550"/>
            <a:ext cx="2209800" cy="1497013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Oval 7"/>
          <p:cNvSpPr>
            <a:spLocks noChangeArrowheads="1"/>
          </p:cNvSpPr>
          <p:nvPr/>
        </p:nvSpPr>
        <p:spPr bwMode="auto">
          <a:xfrm>
            <a:off x="76200" y="3200400"/>
            <a:ext cx="1676400" cy="1371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chemeClr val="accent1"/>
                </a:solidFill>
              </a:rPr>
              <a:t>Pembuatan</a:t>
            </a:r>
            <a:endParaRPr lang="en-US" altLang="en-US" sz="1800" b="1" dirty="0">
              <a:solidFill>
                <a:schemeClr val="accent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chemeClr val="accent1"/>
                </a:solidFill>
              </a:rPr>
              <a:t>Guludan</a:t>
            </a:r>
            <a:r>
              <a:rPr lang="en-US" altLang="en-US" sz="1800" b="1" dirty="0">
                <a:solidFill>
                  <a:schemeClr val="accent1"/>
                </a:solidFill>
              </a:rPr>
              <a:t>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chemeClr val="accent1"/>
                </a:solidFill>
              </a:rPr>
              <a:t>Teras</a:t>
            </a:r>
            <a:endParaRPr lang="en-US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2286000" y="1828800"/>
            <a:ext cx="4572000" cy="865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268288" indent="-2682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LcPeriod"/>
            </a:pPr>
            <a:r>
              <a:rPr lang="en-US" altLang="en-US" sz="1800" b="1" dirty="0" err="1">
                <a:solidFill>
                  <a:schemeClr val="accent1"/>
                </a:solidFill>
              </a:rPr>
              <a:t>Guludan</a:t>
            </a:r>
            <a:endParaRPr lang="en-US" altLang="en-US" sz="1800" b="1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accent1"/>
                </a:solidFill>
              </a:rPr>
              <a:t>	</a:t>
            </a:r>
            <a:r>
              <a:rPr lang="en-US" altLang="en-US" sz="1600" b="1" dirty="0" err="1">
                <a:solidFill>
                  <a:schemeClr val="accent1"/>
                </a:solidFill>
              </a:rPr>
              <a:t>tumpukan</a:t>
            </a:r>
            <a:r>
              <a:rPr lang="en-US" altLang="en-US" sz="1600" b="1" dirty="0">
                <a:solidFill>
                  <a:schemeClr val="accent1"/>
                </a:solidFill>
              </a:rPr>
              <a:t> </a:t>
            </a:r>
            <a:r>
              <a:rPr lang="en-US" altLang="en-US" sz="1600" b="1" dirty="0" err="1">
                <a:solidFill>
                  <a:schemeClr val="accent1"/>
                </a:solidFill>
              </a:rPr>
              <a:t>tanah</a:t>
            </a:r>
            <a:r>
              <a:rPr lang="en-US" altLang="en-US" sz="1600" b="1" dirty="0">
                <a:solidFill>
                  <a:schemeClr val="accent1"/>
                </a:solidFill>
              </a:rPr>
              <a:t> </a:t>
            </a:r>
            <a:r>
              <a:rPr lang="en-US" altLang="en-US" sz="1600" b="1" dirty="0" err="1">
                <a:solidFill>
                  <a:schemeClr val="accent1"/>
                </a:solidFill>
              </a:rPr>
              <a:t>yg</a:t>
            </a:r>
            <a:r>
              <a:rPr lang="en-US" altLang="en-US" sz="1600" b="1" dirty="0">
                <a:solidFill>
                  <a:schemeClr val="accent1"/>
                </a:solidFill>
              </a:rPr>
              <a:t> </a:t>
            </a:r>
            <a:r>
              <a:rPr lang="en-US" altLang="en-US" sz="1600" b="1" dirty="0" err="1">
                <a:solidFill>
                  <a:schemeClr val="accent1"/>
                </a:solidFill>
              </a:rPr>
              <a:t>dibuat</a:t>
            </a:r>
            <a:r>
              <a:rPr lang="en-US" altLang="en-US" sz="1600" b="1" dirty="0">
                <a:solidFill>
                  <a:schemeClr val="accent1"/>
                </a:solidFill>
              </a:rPr>
              <a:t> </a:t>
            </a:r>
            <a:r>
              <a:rPr lang="en-US" altLang="en-US" sz="1600" b="1" dirty="0" err="1">
                <a:solidFill>
                  <a:schemeClr val="accent1"/>
                </a:solidFill>
              </a:rPr>
              <a:t>memanjang</a:t>
            </a:r>
            <a:r>
              <a:rPr lang="en-US" altLang="en-US" sz="1600" b="1" dirty="0">
                <a:solidFill>
                  <a:schemeClr val="accent1"/>
                </a:solidFill>
              </a:rPr>
              <a:t> </a:t>
            </a:r>
            <a:r>
              <a:rPr lang="en-US" altLang="en-US" sz="1600" b="1" dirty="0" err="1">
                <a:solidFill>
                  <a:schemeClr val="accent1"/>
                </a:solidFill>
              </a:rPr>
              <a:t>mnrt</a:t>
            </a:r>
            <a:r>
              <a:rPr lang="en-US" altLang="en-US" sz="1600" b="1" dirty="0">
                <a:solidFill>
                  <a:schemeClr val="accent1"/>
                </a:solidFill>
              </a:rPr>
              <a:t> </a:t>
            </a:r>
            <a:r>
              <a:rPr lang="en-US" altLang="en-US" sz="1600" b="1" dirty="0" err="1">
                <a:solidFill>
                  <a:schemeClr val="accent1"/>
                </a:solidFill>
              </a:rPr>
              <a:t>garis</a:t>
            </a:r>
            <a:r>
              <a:rPr lang="en-US" altLang="en-US" sz="1600" b="1" dirty="0">
                <a:solidFill>
                  <a:schemeClr val="accent1"/>
                </a:solidFill>
              </a:rPr>
              <a:t> </a:t>
            </a:r>
            <a:r>
              <a:rPr lang="en-US" altLang="en-US" sz="1600" b="1" dirty="0" err="1">
                <a:solidFill>
                  <a:schemeClr val="accent1"/>
                </a:solidFill>
              </a:rPr>
              <a:t>kontur</a:t>
            </a:r>
            <a:r>
              <a:rPr lang="en-US" altLang="en-US" sz="1600" b="1" dirty="0">
                <a:solidFill>
                  <a:schemeClr val="accent1"/>
                </a:solidFill>
              </a:rPr>
              <a:t>/ </a:t>
            </a:r>
            <a:r>
              <a:rPr lang="en-US" altLang="en-US" sz="1600" b="1" dirty="0" err="1">
                <a:solidFill>
                  <a:schemeClr val="accent1"/>
                </a:solidFill>
              </a:rPr>
              <a:t>memotong</a:t>
            </a:r>
            <a:r>
              <a:rPr lang="en-US" altLang="en-US" sz="1600" b="1" dirty="0">
                <a:solidFill>
                  <a:schemeClr val="accent1"/>
                </a:solidFill>
              </a:rPr>
              <a:t> </a:t>
            </a:r>
            <a:r>
              <a:rPr lang="en-US" altLang="en-US" sz="1600" b="1" dirty="0" err="1">
                <a:solidFill>
                  <a:schemeClr val="accent1"/>
                </a:solidFill>
              </a:rPr>
              <a:t>lereng</a:t>
            </a:r>
            <a:r>
              <a:rPr lang="en-US" altLang="en-US" sz="1600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2286000" y="3733800"/>
            <a:ext cx="45720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accent1"/>
                </a:solidFill>
              </a:rPr>
              <a:t>c. </a:t>
            </a:r>
            <a:r>
              <a:rPr lang="en-US" altLang="en-US" sz="1800" b="1">
                <a:solidFill>
                  <a:schemeClr val="accent1"/>
                </a:solidFill>
              </a:rPr>
              <a:t>Teras Kredit/ Teras Sederhana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accent1"/>
                </a:solidFill>
              </a:rPr>
              <a:t>    merupakan modifikasi/ penyempurnaan dr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accent1"/>
                </a:solidFill>
              </a:rPr>
              <a:t>    teras gulud misal dgn tnm pagar,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accent1"/>
                </a:solidFill>
              </a:rPr>
              <a:t>    sengketan,dll. Melalui proses alami lambat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accent1"/>
                </a:solidFill>
              </a:rPr>
              <a:t>    laun membentuk teras bangku</a:t>
            </a: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2286000" y="2852826"/>
            <a:ext cx="4572000" cy="865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accent1"/>
                </a:solidFill>
              </a:rPr>
              <a:t>b. </a:t>
            </a:r>
            <a:r>
              <a:rPr lang="en-US" altLang="en-US" sz="1800" b="1" dirty="0" err="1">
                <a:solidFill>
                  <a:schemeClr val="accent1"/>
                </a:solidFill>
              </a:rPr>
              <a:t>Teras</a:t>
            </a:r>
            <a:r>
              <a:rPr lang="en-US" altLang="en-US" sz="1800" b="1" dirty="0">
                <a:solidFill>
                  <a:schemeClr val="accent1"/>
                </a:solidFill>
              </a:rPr>
              <a:t> </a:t>
            </a:r>
            <a:r>
              <a:rPr lang="en-US" altLang="en-US" sz="1800" b="1" dirty="0" err="1">
                <a:solidFill>
                  <a:schemeClr val="accent1"/>
                </a:solidFill>
              </a:rPr>
              <a:t>Gulud</a:t>
            </a:r>
            <a:endParaRPr lang="en-US" altLang="en-US" sz="1800" b="1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accent1"/>
                </a:solidFill>
              </a:rPr>
              <a:t>    </a:t>
            </a:r>
            <a:r>
              <a:rPr lang="en-US" altLang="en-US" sz="1600" b="1" dirty="0" err="1">
                <a:solidFill>
                  <a:schemeClr val="accent1"/>
                </a:solidFill>
              </a:rPr>
              <a:t>guludan</a:t>
            </a:r>
            <a:r>
              <a:rPr lang="en-US" altLang="en-US" sz="1600" b="1" dirty="0">
                <a:solidFill>
                  <a:schemeClr val="accent1"/>
                </a:solidFill>
              </a:rPr>
              <a:t> </a:t>
            </a:r>
            <a:r>
              <a:rPr lang="en-US" altLang="en-US" sz="1600" b="1" dirty="0" err="1">
                <a:solidFill>
                  <a:schemeClr val="accent1"/>
                </a:solidFill>
              </a:rPr>
              <a:t>yg</a:t>
            </a:r>
            <a:r>
              <a:rPr lang="en-US" altLang="en-US" sz="1600" b="1" dirty="0">
                <a:solidFill>
                  <a:schemeClr val="accent1"/>
                </a:solidFill>
              </a:rPr>
              <a:t> </a:t>
            </a:r>
            <a:r>
              <a:rPr lang="en-US" altLang="en-US" sz="1600" b="1" dirty="0" err="1">
                <a:solidFill>
                  <a:schemeClr val="accent1"/>
                </a:solidFill>
              </a:rPr>
              <a:t>dilengkapi</a:t>
            </a:r>
            <a:r>
              <a:rPr lang="en-US" altLang="en-US" sz="1600" b="1" dirty="0">
                <a:solidFill>
                  <a:schemeClr val="accent1"/>
                </a:solidFill>
              </a:rPr>
              <a:t> </a:t>
            </a:r>
            <a:r>
              <a:rPr lang="en-US" altLang="en-US" sz="1600" b="1" dirty="0" err="1">
                <a:solidFill>
                  <a:schemeClr val="accent1"/>
                </a:solidFill>
              </a:rPr>
              <a:t>dengan</a:t>
            </a:r>
            <a:r>
              <a:rPr lang="en-US" altLang="en-US" sz="1600" b="1" dirty="0">
                <a:solidFill>
                  <a:schemeClr val="accent1"/>
                </a:solidFill>
              </a:rPr>
              <a:t> </a:t>
            </a:r>
            <a:r>
              <a:rPr lang="en-US" altLang="en-US" sz="1600" b="1" dirty="0" err="1">
                <a:solidFill>
                  <a:schemeClr val="accent1"/>
                </a:solidFill>
              </a:rPr>
              <a:t>saluran</a:t>
            </a:r>
            <a:r>
              <a:rPr lang="en-US" altLang="en-US" sz="1600" b="1" dirty="0">
                <a:solidFill>
                  <a:schemeClr val="accent1"/>
                </a:solidFill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accent1"/>
                </a:solidFill>
              </a:rPr>
              <a:t>    (</a:t>
            </a:r>
            <a:r>
              <a:rPr lang="en-US" altLang="en-US" sz="1600" b="1" dirty="0" err="1">
                <a:solidFill>
                  <a:schemeClr val="accent1"/>
                </a:solidFill>
              </a:rPr>
              <a:t>guludan</a:t>
            </a:r>
            <a:r>
              <a:rPr lang="en-US" altLang="en-US" sz="1600" b="1" dirty="0">
                <a:solidFill>
                  <a:schemeClr val="accent1"/>
                </a:solidFill>
              </a:rPr>
              <a:t> </a:t>
            </a:r>
            <a:r>
              <a:rPr lang="en-US" altLang="en-US" sz="1600" b="1" dirty="0" err="1">
                <a:solidFill>
                  <a:schemeClr val="accent1"/>
                </a:solidFill>
              </a:rPr>
              <a:t>bersaluran</a:t>
            </a:r>
            <a:r>
              <a:rPr lang="en-US" altLang="en-US" sz="1600" b="1" dirty="0">
                <a:solidFill>
                  <a:schemeClr val="accent1"/>
                </a:solidFill>
              </a:rPr>
              <a:t>).</a:t>
            </a:r>
          </a:p>
        </p:txBody>
      </p:sp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2286000" y="5257800"/>
            <a:ext cx="4572000" cy="113877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accent1"/>
                </a:solidFill>
              </a:rPr>
              <a:t>d. </a:t>
            </a:r>
            <a:r>
              <a:rPr lang="en-US" altLang="en-US" sz="1800" b="1" dirty="0" err="1">
                <a:solidFill>
                  <a:schemeClr val="accent1"/>
                </a:solidFill>
              </a:rPr>
              <a:t>Teras</a:t>
            </a:r>
            <a:r>
              <a:rPr lang="en-US" altLang="en-US" sz="1800" b="1" dirty="0">
                <a:solidFill>
                  <a:schemeClr val="accent1"/>
                </a:solidFill>
              </a:rPr>
              <a:t> </a:t>
            </a:r>
            <a:r>
              <a:rPr lang="en-US" altLang="en-US" sz="1800" b="1" dirty="0" err="1">
                <a:solidFill>
                  <a:schemeClr val="accent1"/>
                </a:solidFill>
              </a:rPr>
              <a:t>Bangku</a:t>
            </a:r>
            <a:r>
              <a:rPr lang="en-US" altLang="en-US" sz="1800" b="1" dirty="0">
                <a:solidFill>
                  <a:schemeClr val="accent1"/>
                </a:solidFill>
              </a:rPr>
              <a:t>/ </a:t>
            </a:r>
            <a:r>
              <a:rPr lang="en-US" altLang="en-US" sz="1800" b="1" dirty="0" err="1">
                <a:solidFill>
                  <a:schemeClr val="accent1"/>
                </a:solidFill>
              </a:rPr>
              <a:t>teras</a:t>
            </a:r>
            <a:r>
              <a:rPr lang="en-US" altLang="en-US" sz="1800" b="1" dirty="0">
                <a:solidFill>
                  <a:schemeClr val="accent1"/>
                </a:solidFill>
              </a:rPr>
              <a:t> </a:t>
            </a:r>
            <a:r>
              <a:rPr lang="en-US" altLang="en-US" sz="1800" b="1" dirty="0" err="1">
                <a:solidFill>
                  <a:schemeClr val="accent1"/>
                </a:solidFill>
              </a:rPr>
              <a:t>Tangga</a:t>
            </a:r>
            <a:endParaRPr lang="en-US" altLang="en-US" sz="1800" b="1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accent1"/>
                </a:solidFill>
              </a:rPr>
              <a:t>     </a:t>
            </a:r>
            <a:r>
              <a:rPr lang="en-US" altLang="en-US" sz="1600" b="1" dirty="0" err="1">
                <a:solidFill>
                  <a:schemeClr val="accent1"/>
                </a:solidFill>
              </a:rPr>
              <a:t>dibangun</a:t>
            </a:r>
            <a:r>
              <a:rPr lang="en-US" altLang="en-US" sz="1600" b="1" dirty="0">
                <a:solidFill>
                  <a:schemeClr val="accent1"/>
                </a:solidFill>
              </a:rPr>
              <a:t> </a:t>
            </a:r>
            <a:r>
              <a:rPr lang="en-US" altLang="en-US" sz="1600" b="1" dirty="0" err="1">
                <a:solidFill>
                  <a:schemeClr val="accent1"/>
                </a:solidFill>
              </a:rPr>
              <a:t>utk</a:t>
            </a:r>
            <a:r>
              <a:rPr lang="en-US" altLang="en-US" sz="1600" b="1" dirty="0">
                <a:solidFill>
                  <a:schemeClr val="accent1"/>
                </a:solidFill>
              </a:rPr>
              <a:t> </a:t>
            </a:r>
            <a:r>
              <a:rPr lang="en-US" altLang="en-US" sz="1600" b="1" dirty="0" err="1">
                <a:solidFill>
                  <a:schemeClr val="accent1"/>
                </a:solidFill>
              </a:rPr>
              <a:t>mengurangi</a:t>
            </a:r>
            <a:r>
              <a:rPr lang="en-US" altLang="en-US" sz="1600" b="1" dirty="0">
                <a:solidFill>
                  <a:schemeClr val="accent1"/>
                </a:solidFill>
              </a:rPr>
              <a:t> </a:t>
            </a:r>
            <a:r>
              <a:rPr lang="en-US" altLang="en-US" sz="1600" b="1" dirty="0" err="1">
                <a:solidFill>
                  <a:schemeClr val="accent1"/>
                </a:solidFill>
              </a:rPr>
              <a:t>pjg</a:t>
            </a:r>
            <a:r>
              <a:rPr lang="en-US" altLang="en-US" sz="1600" b="1" dirty="0">
                <a:solidFill>
                  <a:schemeClr val="accent1"/>
                </a:solidFill>
              </a:rPr>
              <a:t> </a:t>
            </a:r>
            <a:r>
              <a:rPr lang="en-US" altLang="en-US" sz="1600" b="1" dirty="0" err="1">
                <a:solidFill>
                  <a:schemeClr val="accent1"/>
                </a:solidFill>
              </a:rPr>
              <a:t>lereng</a:t>
            </a:r>
            <a:r>
              <a:rPr lang="en-US" altLang="en-US" sz="1600" b="1" dirty="0">
                <a:solidFill>
                  <a:schemeClr val="accent1"/>
                </a:solidFill>
              </a:rPr>
              <a:t>,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accent1"/>
                </a:solidFill>
              </a:rPr>
              <a:t>     </a:t>
            </a:r>
            <a:r>
              <a:rPr lang="en-US" altLang="en-US" sz="1600" b="1" dirty="0" err="1">
                <a:solidFill>
                  <a:schemeClr val="accent1"/>
                </a:solidFill>
              </a:rPr>
              <a:t>dibuat</a:t>
            </a:r>
            <a:r>
              <a:rPr lang="en-US" altLang="en-US" sz="1600" b="1" dirty="0">
                <a:solidFill>
                  <a:schemeClr val="accent1"/>
                </a:solidFill>
              </a:rPr>
              <a:t> </a:t>
            </a:r>
            <a:r>
              <a:rPr lang="en-US" altLang="en-US" sz="1600" b="1" dirty="0" err="1">
                <a:solidFill>
                  <a:schemeClr val="accent1"/>
                </a:solidFill>
              </a:rPr>
              <a:t>pd</a:t>
            </a:r>
            <a:r>
              <a:rPr lang="en-US" altLang="en-US" sz="1600" b="1" dirty="0">
                <a:solidFill>
                  <a:schemeClr val="accent1"/>
                </a:solidFill>
              </a:rPr>
              <a:t> </a:t>
            </a:r>
            <a:r>
              <a:rPr lang="en-US" altLang="en-US" sz="1800" b="1" dirty="0" err="1">
                <a:solidFill>
                  <a:schemeClr val="accent1"/>
                </a:solidFill>
              </a:rPr>
              <a:t>kemirgn</a:t>
            </a:r>
            <a:r>
              <a:rPr lang="en-US" altLang="en-US" sz="1800" dirty="0">
                <a:solidFill>
                  <a:schemeClr val="accent1"/>
                </a:solidFill>
              </a:rPr>
              <a:t> </a:t>
            </a:r>
            <a:r>
              <a:rPr lang="en-US" altLang="en-US" sz="1600" b="1" dirty="0">
                <a:solidFill>
                  <a:schemeClr val="accent1"/>
                </a:solidFill>
              </a:rPr>
              <a:t>20-30% da</a:t>
            </a:r>
            <a:r>
              <a:rPr lang="id-ID" altLang="en-US" sz="1600" b="1" dirty="0">
                <a:solidFill>
                  <a:schemeClr val="accent1"/>
                </a:solidFill>
              </a:rPr>
              <a:t>n</a:t>
            </a:r>
            <a:r>
              <a:rPr lang="en-US" altLang="en-US" sz="1600" b="1" dirty="0">
                <a:solidFill>
                  <a:schemeClr val="accent1"/>
                </a:solidFill>
              </a:rPr>
              <a:t> </a:t>
            </a:r>
            <a:endParaRPr lang="id-ID" altLang="en-US" sz="1600" b="1" dirty="0">
              <a:solidFill>
                <a:schemeClr val="accent1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d-ID" altLang="en-US" sz="1600" b="1" dirty="0">
                <a:solidFill>
                  <a:schemeClr val="accent1"/>
                </a:solidFill>
              </a:rPr>
              <a:t>     </a:t>
            </a:r>
            <a:r>
              <a:rPr lang="en-US" altLang="en-US" sz="1600" b="1" dirty="0" err="1">
                <a:solidFill>
                  <a:schemeClr val="accent1"/>
                </a:solidFill>
              </a:rPr>
              <a:t>kedalaman</a:t>
            </a:r>
            <a:r>
              <a:rPr lang="en-US" altLang="en-US" sz="1600" b="1" dirty="0">
                <a:solidFill>
                  <a:schemeClr val="accent1"/>
                </a:solidFill>
              </a:rPr>
              <a:t>      </a:t>
            </a:r>
            <a:r>
              <a:rPr lang="en-US" altLang="en-US" sz="1600" b="1" dirty="0" err="1">
                <a:solidFill>
                  <a:schemeClr val="accent1"/>
                </a:solidFill>
              </a:rPr>
              <a:t>efektif</a:t>
            </a:r>
            <a:r>
              <a:rPr lang="en-US" altLang="en-US" sz="1600" b="1" dirty="0">
                <a:solidFill>
                  <a:schemeClr val="accent1"/>
                </a:solidFill>
              </a:rPr>
              <a:t> </a:t>
            </a:r>
            <a:r>
              <a:rPr lang="en-US" altLang="en-US" sz="1600" b="1" dirty="0" err="1">
                <a:solidFill>
                  <a:schemeClr val="accent1"/>
                </a:solidFill>
              </a:rPr>
              <a:t>yg</a:t>
            </a:r>
            <a:r>
              <a:rPr lang="en-US" altLang="en-US" sz="1600" b="1" dirty="0">
                <a:solidFill>
                  <a:schemeClr val="accent1"/>
                </a:solidFill>
              </a:rPr>
              <a:t> </a:t>
            </a:r>
            <a:r>
              <a:rPr lang="en-US" altLang="en-US" sz="1600" b="1" dirty="0" err="1">
                <a:solidFill>
                  <a:schemeClr val="accent1"/>
                </a:solidFill>
              </a:rPr>
              <a:t>dalam</a:t>
            </a:r>
            <a:r>
              <a:rPr lang="en-US" altLang="en-US" sz="1600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20491" name="Line 13"/>
          <p:cNvSpPr>
            <a:spLocks noChangeShapeType="1"/>
          </p:cNvSpPr>
          <p:nvPr/>
        </p:nvSpPr>
        <p:spPr bwMode="auto">
          <a:xfrm>
            <a:off x="1828800" y="3048000"/>
            <a:ext cx="3810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20492" name="Line 14"/>
          <p:cNvSpPr>
            <a:spLocks noChangeShapeType="1"/>
          </p:cNvSpPr>
          <p:nvPr/>
        </p:nvSpPr>
        <p:spPr bwMode="auto">
          <a:xfrm>
            <a:off x="1828800" y="3962400"/>
            <a:ext cx="3810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20493" name="Line 15"/>
          <p:cNvSpPr>
            <a:spLocks noChangeShapeType="1"/>
          </p:cNvSpPr>
          <p:nvPr/>
        </p:nvSpPr>
        <p:spPr bwMode="auto">
          <a:xfrm>
            <a:off x="1828800" y="5562600"/>
            <a:ext cx="3810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20494" name="Line 16"/>
          <p:cNvSpPr>
            <a:spLocks noChangeShapeType="1"/>
          </p:cNvSpPr>
          <p:nvPr/>
        </p:nvSpPr>
        <p:spPr bwMode="auto">
          <a:xfrm flipV="1">
            <a:off x="1828800" y="1981200"/>
            <a:ext cx="0" cy="35814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20495" name="Line 17"/>
          <p:cNvSpPr>
            <a:spLocks noChangeShapeType="1"/>
          </p:cNvSpPr>
          <p:nvPr/>
        </p:nvSpPr>
        <p:spPr bwMode="auto">
          <a:xfrm>
            <a:off x="1828800" y="1981200"/>
            <a:ext cx="3810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294117" y="404664"/>
            <a:ext cx="39480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Trebuchet MS"/>
              </a:rPr>
              <a:t>1. </a:t>
            </a:r>
            <a:r>
              <a:rPr lang="id-ID" sz="2000" dirty="0">
                <a:solidFill>
                  <a:prstClr val="black"/>
                </a:solidFill>
                <a:latin typeface="Trebuchet MS"/>
              </a:rPr>
              <a:t>Pembuatan Teras dan Guludan</a:t>
            </a:r>
          </a:p>
        </p:txBody>
      </p:sp>
    </p:spTree>
    <p:extLst>
      <p:ext uri="{BB962C8B-B14F-4D97-AF65-F5344CB8AC3E}">
        <p14:creationId xmlns:p14="http://schemas.microsoft.com/office/powerpoint/2010/main" val="365115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DSCN15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76550"/>
            <a:ext cx="2209800" cy="1497013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Oval 7"/>
          <p:cNvSpPr>
            <a:spLocks noChangeArrowheads="1"/>
          </p:cNvSpPr>
          <p:nvPr/>
        </p:nvSpPr>
        <p:spPr bwMode="auto">
          <a:xfrm>
            <a:off x="76200" y="3200400"/>
            <a:ext cx="1676400" cy="1371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chemeClr val="accent1"/>
                </a:solidFill>
              </a:rPr>
              <a:t>Pembuatan</a:t>
            </a:r>
            <a:endParaRPr lang="en-US" altLang="en-US" sz="1800" b="1" dirty="0">
              <a:solidFill>
                <a:schemeClr val="accent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chemeClr val="accent1"/>
                </a:solidFill>
              </a:rPr>
              <a:t>Guludan</a:t>
            </a:r>
            <a:r>
              <a:rPr lang="en-US" altLang="en-US" sz="1800" b="1" dirty="0">
                <a:solidFill>
                  <a:schemeClr val="accent1"/>
                </a:solidFill>
              </a:rPr>
              <a:t>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chemeClr val="accent1"/>
                </a:solidFill>
              </a:rPr>
              <a:t>Teras</a:t>
            </a:r>
            <a:endParaRPr lang="en-US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2209800" y="3581400"/>
            <a:ext cx="4648200" cy="85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accent1"/>
                </a:solidFill>
              </a:rPr>
              <a:t>f. </a:t>
            </a:r>
            <a:r>
              <a:rPr lang="en-US" altLang="en-US" sz="1800" b="1">
                <a:solidFill>
                  <a:schemeClr val="accent1"/>
                </a:solidFill>
              </a:rPr>
              <a:t>Terjunan Air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accent1"/>
                </a:solidFill>
              </a:rPr>
              <a:t>    dibuat pd saluran pembuangan air (SPA)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accent1"/>
                </a:solidFill>
              </a:rPr>
              <a:t>    utk mengurangi kecepatan dan laju air.</a:t>
            </a:r>
          </a:p>
        </p:txBody>
      </p:sp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2209800" y="4953000"/>
            <a:ext cx="4572000" cy="1100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accent1"/>
                </a:solidFill>
              </a:rPr>
              <a:t>g. </a:t>
            </a:r>
            <a:r>
              <a:rPr lang="en-US" altLang="en-US" sz="1800" b="1">
                <a:solidFill>
                  <a:schemeClr val="accent1"/>
                </a:solidFill>
              </a:rPr>
              <a:t>Rorak/ Got Buntu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accent1"/>
                </a:solidFill>
              </a:rPr>
              <a:t>    bangunan berupa got buntu yg dibuat pd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accent1"/>
                </a:solidFill>
              </a:rPr>
              <a:t>    bidang olah teras utk menangkap air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accent1"/>
                </a:solidFill>
              </a:rPr>
              <a:t>    limpasan permukaan dan tanah yg tererosi</a:t>
            </a:r>
          </a:p>
        </p:txBody>
      </p:sp>
      <p:sp>
        <p:nvSpPr>
          <p:cNvPr id="21513" name="Line 14"/>
          <p:cNvSpPr>
            <a:spLocks noChangeShapeType="1"/>
          </p:cNvSpPr>
          <p:nvPr/>
        </p:nvSpPr>
        <p:spPr bwMode="auto">
          <a:xfrm>
            <a:off x="1828800" y="3962400"/>
            <a:ext cx="3810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21514" name="Line 16"/>
          <p:cNvSpPr>
            <a:spLocks noChangeShapeType="1"/>
          </p:cNvSpPr>
          <p:nvPr/>
        </p:nvSpPr>
        <p:spPr bwMode="auto">
          <a:xfrm flipV="1">
            <a:off x="1828800" y="2514600"/>
            <a:ext cx="0" cy="29718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21515" name="Line 17"/>
          <p:cNvSpPr>
            <a:spLocks noChangeShapeType="1"/>
          </p:cNvSpPr>
          <p:nvPr/>
        </p:nvSpPr>
        <p:spPr bwMode="auto">
          <a:xfrm>
            <a:off x="1828800" y="2514600"/>
            <a:ext cx="3810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21516" name="Line 18"/>
          <p:cNvSpPr>
            <a:spLocks noChangeShapeType="1"/>
          </p:cNvSpPr>
          <p:nvPr/>
        </p:nvSpPr>
        <p:spPr bwMode="auto">
          <a:xfrm>
            <a:off x="1828800" y="5486400"/>
            <a:ext cx="3810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id-ID"/>
          </a:p>
        </p:txBody>
      </p:sp>
      <p:sp>
        <p:nvSpPr>
          <p:cNvPr id="21517" name="Text Box 19"/>
          <p:cNvSpPr txBox="1">
            <a:spLocks noChangeArrowheads="1"/>
          </p:cNvSpPr>
          <p:nvPr/>
        </p:nvSpPr>
        <p:spPr bwMode="auto">
          <a:xfrm>
            <a:off x="2209800" y="2057400"/>
            <a:ext cx="4648200" cy="1109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accent1"/>
                </a:solidFill>
              </a:rPr>
              <a:t>e. </a:t>
            </a:r>
            <a:r>
              <a:rPr lang="en-US" altLang="en-US" sz="1800" b="1">
                <a:solidFill>
                  <a:schemeClr val="accent1"/>
                </a:solidFill>
              </a:rPr>
              <a:t>Saluran Pembuangan Air (SPA)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accent1"/>
                </a:solidFill>
              </a:rPr>
              <a:t>    dibangun utk menampung dan mengalirkan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accent1"/>
                </a:solidFill>
              </a:rPr>
              <a:t>    air limpasan yg sudah tdk tertampung pada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accent1"/>
                </a:solidFill>
              </a:rPr>
              <a:t>     teras.</a:t>
            </a:r>
          </a:p>
        </p:txBody>
      </p:sp>
    </p:spTree>
    <p:extLst>
      <p:ext uri="{BB962C8B-B14F-4D97-AF65-F5344CB8AC3E}">
        <p14:creationId xmlns:p14="http://schemas.microsoft.com/office/powerpoint/2010/main" val="59146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5858" y="1412776"/>
            <a:ext cx="6228184" cy="4152123"/>
          </a:xfrm>
        </p:spPr>
      </p:pic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684213" y="333375"/>
            <a:ext cx="79914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noProof="1">
                <a:solidFill>
                  <a:srgbClr val="990000"/>
                </a:solidFill>
                <a:latin typeface="Arial Rounded MT Bold" pitchFamily="34" charset="0"/>
              </a:rPr>
              <a:t>Siklus Hidrologi di Dalam Daerah Aliran Sungai (DAS)</a:t>
            </a:r>
            <a:endParaRPr lang="en-US" sz="2400" noProof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72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640960" cy="393038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20752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1942"/>
            <a:ext cx="9036496" cy="577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16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2276872"/>
            <a:ext cx="3276364" cy="28083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08110"/>
            <a:ext cx="3097854" cy="29131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60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609600" y="152400"/>
            <a:ext cx="464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2. </a:t>
            </a:r>
            <a:r>
              <a:rPr lang="en-US" sz="2400" b="1" dirty="0" err="1">
                <a:solidFill>
                  <a:schemeClr val="bg1"/>
                </a:solidFill>
              </a:rPr>
              <a:t>Embung</a:t>
            </a:r>
            <a:r>
              <a:rPr lang="en-US" sz="2400" b="1" dirty="0">
                <a:solidFill>
                  <a:schemeClr val="bg1"/>
                </a:solidFill>
              </a:rPr>
              <a:t> Air (</a:t>
            </a:r>
            <a:r>
              <a:rPr lang="en-US" sz="2400" b="1" dirty="0" err="1">
                <a:solidFill>
                  <a:schemeClr val="bg1"/>
                </a:solidFill>
              </a:rPr>
              <a:t>Embung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004528" y="3019616"/>
            <a:ext cx="713494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</a:pPr>
            <a:r>
              <a:rPr lang="en-US" sz="1800" noProof="1">
                <a:latin typeface="+mj-lt"/>
              </a:rPr>
              <a:t>Tujuan :</a:t>
            </a:r>
          </a:p>
          <a:p>
            <a:pPr marL="457200" indent="-457200" algn="just">
              <a:spcBef>
                <a:spcPts val="600"/>
              </a:spcBef>
              <a:buFontTx/>
              <a:buChar char="-"/>
            </a:pPr>
            <a:r>
              <a:rPr lang="en-US" sz="1800" noProof="1">
                <a:latin typeface="+mj-lt"/>
              </a:rPr>
              <a:t>Menampung dan mengendalikan air pada kolam penampung</a:t>
            </a:r>
          </a:p>
          <a:p>
            <a:pPr marL="457200" indent="-457200" algn="just">
              <a:spcBef>
                <a:spcPts val="600"/>
              </a:spcBef>
              <a:buFontTx/>
              <a:buChar char="-"/>
            </a:pPr>
            <a:r>
              <a:rPr lang="en-US" sz="1800" noProof="1">
                <a:latin typeface="+mj-lt"/>
              </a:rPr>
              <a:t>Cadangan persediaan air untuk berbagai kebutuhan pada musim kemarau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211669"/>
            <a:ext cx="9144000" cy="707886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93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noProof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Balai Pengelolaan Daerah Aliran Sungai dan Hutan Lindung Serayu Opak Progo</a:t>
            </a:r>
          </a:p>
        </p:txBody>
      </p:sp>
      <p:pic>
        <p:nvPicPr>
          <p:cNvPr id="7" name="Picture 6" descr="gambar logo kementrian lingkungan hidup kehutan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04800" y="6172200"/>
            <a:ext cx="685800" cy="685800"/>
          </a:xfrm>
          <a:prstGeom prst="rect">
            <a:avLst/>
          </a:prstGeom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90600" y="1212560"/>
            <a:ext cx="73810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57200" algn="just">
              <a:spcBef>
                <a:spcPts val="0"/>
              </a:spcBef>
            </a:pPr>
            <a:r>
              <a:rPr lang="en-US" sz="2000" noProof="1">
                <a:latin typeface="+mj-lt"/>
              </a:rPr>
              <a:t>Bangunan penampung air berbentuk kolam yang berfungsi untuk menampung air hujan / air limpasan atau air rembesan pada lahan tadah hujan yang berguna sebagai sumber air untuk memenuhi kebutuhan pada musim kemarau</a:t>
            </a:r>
          </a:p>
        </p:txBody>
      </p:sp>
    </p:spTree>
    <p:extLst>
      <p:ext uri="{BB962C8B-B14F-4D97-AF65-F5344CB8AC3E}">
        <p14:creationId xmlns:p14="http://schemas.microsoft.com/office/powerpoint/2010/main" val="1160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1331640" y="404664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</a:pPr>
            <a:r>
              <a:rPr lang="en-US" sz="2000" b="1" noProof="1">
                <a:latin typeface="Maiandra GD" pitchFamily="34" charset="0"/>
              </a:rPr>
              <a:t>Sketsa Embung Air (Embung)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816118"/>
            <a:ext cx="3775893" cy="235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3237" y="3924749"/>
            <a:ext cx="3951044" cy="26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4692108" y="6266537"/>
            <a:ext cx="30152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600"/>
              </a:spcBef>
              <a:buNone/>
            </a:pPr>
            <a:r>
              <a:rPr lang="en-US" sz="1400" b="1" noProof="1">
                <a:latin typeface="Maiandra GD" pitchFamily="34" charset="0"/>
              </a:rPr>
              <a:t>Embung Nglangeran</a:t>
            </a:r>
          </a:p>
        </p:txBody>
      </p:sp>
      <p:pic>
        <p:nvPicPr>
          <p:cNvPr id="9" name="Picture 3" descr="CIMG04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6428" y="869175"/>
            <a:ext cx="3763144" cy="230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85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609600" y="100884"/>
            <a:ext cx="464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3. </a:t>
            </a:r>
            <a:r>
              <a:rPr lang="en-US" sz="2400" b="1" dirty="0" err="1">
                <a:solidFill>
                  <a:schemeClr val="bg1"/>
                </a:solidFill>
              </a:rPr>
              <a:t>Sumur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Resapan</a:t>
            </a:r>
            <a:r>
              <a:rPr lang="en-US" sz="2400" b="1" dirty="0">
                <a:solidFill>
                  <a:schemeClr val="bg1"/>
                </a:solidFill>
              </a:rPr>
              <a:t> Air ( SRA)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969609" y="2996952"/>
            <a:ext cx="703038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</a:pPr>
            <a:r>
              <a:rPr lang="en-US" sz="1800" noProof="1">
                <a:latin typeface="+mj-lt"/>
              </a:rPr>
              <a:t>Tujuan :</a:t>
            </a:r>
          </a:p>
          <a:p>
            <a:pPr marL="457200" indent="-457200" algn="just">
              <a:spcBef>
                <a:spcPts val="600"/>
              </a:spcBef>
              <a:buFontTx/>
              <a:buChar char="-"/>
            </a:pPr>
            <a:r>
              <a:rPr lang="en-US" sz="1800" noProof="1">
                <a:latin typeface="+mj-lt"/>
              </a:rPr>
              <a:t>Mengurangi aliran permukaan </a:t>
            </a:r>
          </a:p>
          <a:p>
            <a:pPr marL="457200" indent="-457200" algn="just">
              <a:spcBef>
                <a:spcPts val="600"/>
              </a:spcBef>
              <a:buFontTx/>
              <a:buChar char="-"/>
            </a:pPr>
            <a:r>
              <a:rPr lang="en-US" sz="1800" noProof="1">
                <a:latin typeface="+mj-lt"/>
              </a:rPr>
              <a:t>Meningkatkan air tanah sebagai upaya untuk mengembalikan dan mengoptimalkan fungsi/kerja setiap komponen sistem tata air DAS sesuai dengan kapasitasnya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211669"/>
            <a:ext cx="9144000" cy="707886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93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noProof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Balai Pengelolaan Daerah Aliran Sungai dan Hutan Lindung Serayu Opak Progo</a:t>
            </a:r>
          </a:p>
        </p:txBody>
      </p:sp>
      <p:pic>
        <p:nvPicPr>
          <p:cNvPr id="7" name="Picture 6" descr="gambar logo kementrian lingkungan hidup kehutan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04800" y="6172200"/>
            <a:ext cx="685800" cy="685800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990600" y="1214422"/>
            <a:ext cx="75271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57200" algn="just">
              <a:spcBef>
                <a:spcPts val="0"/>
              </a:spcBef>
            </a:pPr>
            <a:r>
              <a:rPr lang="en-US" sz="2000" noProof="1">
                <a:latin typeface="+mj-lt"/>
              </a:rPr>
              <a:t>Bangunan penampung air berbentuk sumur yang berfungsi untuk menampung air hujan / air limpasan atau air rembesan pada lahan tadah hujan yang berguna sebagai sumber air untuk memenuhi kebutuhan pada musim kemarau</a:t>
            </a:r>
          </a:p>
        </p:txBody>
      </p:sp>
    </p:spTree>
    <p:extLst>
      <p:ext uri="{BB962C8B-B14F-4D97-AF65-F5344CB8AC3E}">
        <p14:creationId xmlns:p14="http://schemas.microsoft.com/office/powerpoint/2010/main" val="3608049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1475656" y="620688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</a:pPr>
            <a:r>
              <a:rPr lang="en-US" sz="2000" b="1" noProof="1">
                <a:latin typeface="Maiandra GD" pitchFamily="34" charset="0"/>
              </a:rPr>
              <a:t>Sketsa Sumur Resapan Air (SRA)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C52C22EB-C84D-4DE9-87C1-9DA704D985F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106532"/>
            <a:ext cx="4320480" cy="289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133084"/>
            <a:ext cx="3528392" cy="286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865" y="4149079"/>
            <a:ext cx="2441247" cy="244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0367" y="4149079"/>
            <a:ext cx="3254996" cy="244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2" y="4149079"/>
            <a:ext cx="2655392" cy="244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25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609600" y="152400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4. </a:t>
            </a:r>
            <a:r>
              <a:rPr lang="en-US" sz="2400" b="1" dirty="0" err="1">
                <a:solidFill>
                  <a:schemeClr val="bg1"/>
                </a:solidFill>
              </a:rPr>
              <a:t>Lubang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Resapan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Biopori</a:t>
            </a:r>
            <a:r>
              <a:rPr lang="en-US" sz="2400" b="1" dirty="0">
                <a:solidFill>
                  <a:schemeClr val="bg1"/>
                </a:solidFill>
              </a:rPr>
              <a:t> (LRB)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005702" y="2776944"/>
            <a:ext cx="64338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</a:pPr>
            <a:r>
              <a:rPr lang="en-US" sz="1800" noProof="1">
                <a:latin typeface="+mj-lt"/>
              </a:rPr>
              <a:t>Tujuan :</a:t>
            </a:r>
          </a:p>
          <a:p>
            <a:pPr marL="457200" indent="-457200" algn="just">
              <a:spcBef>
                <a:spcPts val="600"/>
              </a:spcBef>
              <a:buFontTx/>
              <a:buChar char="-"/>
            </a:pPr>
            <a:r>
              <a:rPr lang="en-US" sz="1800" noProof="1">
                <a:latin typeface="+mj-lt"/>
              </a:rPr>
              <a:t>Mengurangi banjir</a:t>
            </a:r>
          </a:p>
          <a:p>
            <a:pPr marL="457200" indent="-457200" algn="just">
              <a:spcBef>
                <a:spcPts val="600"/>
              </a:spcBef>
              <a:buFontTx/>
              <a:buChar char="-"/>
            </a:pPr>
            <a:r>
              <a:rPr lang="en-US" sz="1800" noProof="1">
                <a:latin typeface="+mj-lt"/>
              </a:rPr>
              <a:t>Mengubah sampah organik menjadi kompos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211669"/>
            <a:ext cx="9144000" cy="677108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93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noProof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</a:t>
            </a:r>
            <a:r>
              <a:rPr lang="en-US" sz="1400" b="1" noProof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Balai Pengelolaan Daerah Aliran Sungai dan Hutan Lindung Serayu Opak Progo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noProof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Kementerian Lingkungan Hidup dan Kehutanan</a:t>
            </a:r>
          </a:p>
        </p:txBody>
      </p:sp>
      <p:pic>
        <p:nvPicPr>
          <p:cNvPr id="7" name="Picture 6" descr="gambar logo kementrian lingkungan hidup kehutan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04800" y="6172200"/>
            <a:ext cx="685800" cy="685800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990600" y="1211301"/>
            <a:ext cx="69490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57200" algn="just">
              <a:spcBef>
                <a:spcPts val="0"/>
              </a:spcBef>
            </a:pPr>
            <a:r>
              <a:rPr lang="en-US" sz="2000" noProof="1">
                <a:latin typeface="+mj-lt"/>
              </a:rPr>
              <a:t>Teknologi tepat guna dan ramah lingkungan serta memanfaatkan peran aktivitas guna tanah dan akar tanaman dan mengatasi yang ditimbulkan oleh genangan air </a:t>
            </a:r>
          </a:p>
        </p:txBody>
      </p:sp>
    </p:spTree>
    <p:extLst>
      <p:ext uri="{BB962C8B-B14F-4D97-AF65-F5344CB8AC3E}">
        <p14:creationId xmlns:p14="http://schemas.microsoft.com/office/powerpoint/2010/main" val="2868558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884514" y="446276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</a:pPr>
            <a:r>
              <a:rPr lang="en-US" sz="2000" b="1" noProof="1">
                <a:latin typeface="Maiandra GD" pitchFamily="34" charset="0"/>
              </a:rPr>
              <a:t>Sketsa Lubang Resapan Biopori (LRB)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0301" y="764730"/>
            <a:ext cx="2521930" cy="268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6211669"/>
            <a:ext cx="9144000" cy="461665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93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noProof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810" y="3509178"/>
            <a:ext cx="2411760" cy="262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1512" y="3778113"/>
            <a:ext cx="3205546" cy="231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5000" y="3791499"/>
            <a:ext cx="1222399" cy="231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7244519" y="4291422"/>
            <a:ext cx="2395425" cy="129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6211669"/>
            <a:ext cx="9144000" cy="677108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93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noProof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</a:t>
            </a:r>
            <a:r>
              <a:rPr lang="en-US" sz="1400" b="1" noProof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Balai Pengelolaan Daerah Aliran Sungai dan Hutan Lindung Serayu Opak Progo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noProof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Kementerian Lingkungan Hidup dan Kehutanan</a:t>
            </a:r>
          </a:p>
        </p:txBody>
      </p:sp>
      <p:pic>
        <p:nvPicPr>
          <p:cNvPr id="14" name="Picture 13" descr="gambar logo kementrian lingkungan hidup kehutana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304800" y="61722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82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>
                <a:latin typeface="Tahoma" pitchFamily="34" charset="0"/>
              </a:rPr>
              <a:t>5. PENGENDALI JURANG (GULLY PLUG)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92196"/>
            <a:ext cx="4956695" cy="2943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219200" y="12954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609600" y="11430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838200" y="10668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01436" y="1052945"/>
            <a:ext cx="7315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noProof="1">
                <a:latin typeface="+mj-lt"/>
              </a:rPr>
              <a:t>bendungan kecil yang lolos air dengan konstruksi bronjong batu atau trucuk bambu/kayu yang dibuat pada alur sungai / jurang   untuk mengendalikan sedimentasi dan banjir.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088651" y="2472468"/>
            <a:ext cx="6000792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</a:pPr>
            <a:r>
              <a:rPr lang="en-US" sz="1600" noProof="1">
                <a:latin typeface="+mj-lt"/>
              </a:rPr>
              <a:t>Tujuan :</a:t>
            </a:r>
          </a:p>
          <a:p>
            <a:pPr marL="457200" indent="-457200" algn="just">
              <a:spcBef>
                <a:spcPts val="600"/>
              </a:spcBef>
              <a:buFontTx/>
              <a:buChar char="-"/>
            </a:pPr>
            <a:r>
              <a:rPr lang="en-US" sz="1600" noProof="1">
                <a:latin typeface="+mj-lt"/>
              </a:rPr>
              <a:t>Memperbaiki lahan yang rusak berupa jurang/parit akibat gerusan air guna mencegah terjadinya jurang/parit yang lebih besar</a:t>
            </a:r>
          </a:p>
        </p:txBody>
      </p:sp>
    </p:spTree>
    <p:extLst>
      <p:ext uri="{BB962C8B-B14F-4D97-AF65-F5344CB8AC3E}">
        <p14:creationId xmlns:p14="http://schemas.microsoft.com/office/powerpoint/2010/main" val="1580532857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167370" cy="369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12621" y="1988840"/>
            <a:ext cx="2455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/>
              <a:t>SIKLUS HIDROLOGI PADA EKOSISTEM HUTAN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149460" y="6237312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Bruijnzeel, 1990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79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/>
              <a:t>Pengendali</a:t>
            </a:r>
            <a:r>
              <a:rPr lang="en-US" sz="2800" b="1" dirty="0"/>
              <a:t> Ujung J</a:t>
            </a:r>
            <a:r>
              <a:rPr lang="id-ID" sz="2800" b="1" dirty="0"/>
              <a:t>ura</a:t>
            </a:r>
            <a:r>
              <a:rPr lang="en-US" sz="2800" b="1" dirty="0" err="1"/>
              <a:t>ng</a:t>
            </a:r>
            <a:r>
              <a:rPr lang="en-US" sz="2800" b="1" dirty="0"/>
              <a:t> (PUJ</a:t>
            </a:r>
            <a:r>
              <a:rPr lang="id-ID" sz="2800" b="1" dirty="0"/>
              <a:t>)</a:t>
            </a:r>
            <a:endParaRPr lang="en-US" sz="2800" b="1" dirty="0"/>
          </a:p>
        </p:txBody>
      </p:sp>
      <p:pic>
        <p:nvPicPr>
          <p:cNvPr id="5" name="Picture 7" descr="CIMG159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5123634"/>
            <a:ext cx="2369840" cy="151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IMG160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9275" y="4559300"/>
            <a:ext cx="3514725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56083"/>
            <a:ext cx="2513856" cy="18853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2799313"/>
            <a:ext cx="2210633" cy="165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62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6382657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>
                <a:latin typeface="Swis721 Blk BT" pitchFamily="34" charset="0"/>
              </a:rPr>
              <a:t>6. DAM PENAHAN (</a:t>
            </a:r>
            <a:r>
              <a:rPr lang="en-US" sz="2800" dirty="0" err="1">
                <a:latin typeface="Swis721 Blk BT" pitchFamily="34" charset="0"/>
              </a:rPr>
              <a:t>DPn</a:t>
            </a:r>
            <a:r>
              <a:rPr lang="en-US" sz="2800" dirty="0">
                <a:latin typeface="Swis721 Blk BT" pitchFamily="34" charset="0"/>
              </a:rPr>
              <a:t>)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971600" y="772105"/>
            <a:ext cx="6858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noProof="1">
                <a:latin typeface="+mj-lt"/>
              </a:rPr>
              <a:t>B</a:t>
            </a:r>
            <a:r>
              <a:rPr lang="en-US" sz="2000" noProof="1">
                <a:latin typeface="+mj-lt"/>
              </a:rPr>
              <a:t>endungan kecil yang lolos air dengan konstruksi bronjong batu atau trucuk bambu/kayu yang dibuat pada alur sungai / jurang   untuk mengendalikan sedimentasi dan banjir.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15616" y="2176336"/>
            <a:ext cx="68580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</a:pPr>
            <a:r>
              <a:rPr lang="en-US" sz="2000" noProof="1">
                <a:latin typeface="+mj-lt"/>
              </a:rPr>
              <a:t>Tujuan :</a:t>
            </a:r>
          </a:p>
          <a:p>
            <a:pPr marL="457200" indent="-457200" algn="just">
              <a:spcBef>
                <a:spcPts val="600"/>
              </a:spcBef>
              <a:buFontTx/>
              <a:buChar char="-"/>
            </a:pPr>
            <a:r>
              <a:rPr lang="en-US" sz="2000" noProof="1">
                <a:latin typeface="+mj-lt"/>
              </a:rPr>
              <a:t>Mengendalikan endapan/sedimentasi dan aliran air permukaan dari daerah tangkapan air di bagian hulu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4119176"/>
            <a:ext cx="4968552" cy="274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541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2214546" y="214290"/>
            <a:ext cx="3959704" cy="614116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Dam </a:t>
            </a:r>
            <a:r>
              <a:rPr lang="en-US" b="1" dirty="0" err="1"/>
              <a:t>Penahan</a:t>
            </a:r>
            <a:endParaRPr lang="en-US" b="1" dirty="0"/>
          </a:p>
        </p:txBody>
      </p:sp>
      <p:pic>
        <p:nvPicPr>
          <p:cNvPr id="17412" name="Picture 2" descr="http://dipertahut.bantulkab.go.id/filestorage/berita/2014/09/tn610/tn610_gully%20plug%2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908698"/>
            <a:ext cx="3886200" cy="2185191"/>
          </a:xfrm>
          <a:noFill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32325" y="980729"/>
            <a:ext cx="4332163" cy="5172422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d-ID" sz="15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Konstruksi </a:t>
            </a:r>
            <a:endParaRPr lang="en-US" sz="1500" dirty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5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Bronjong Kawat</a:t>
            </a:r>
            <a:endParaRPr lang="en-US" sz="1500" dirty="0">
              <a:latin typeface="+mj-lt"/>
              <a:ea typeface="Calibri"/>
              <a:cs typeface="Times New Roman"/>
            </a:endParaRPr>
          </a:p>
          <a:p>
            <a:pPr lvl="2" algn="just" eaLnBrk="1" fontAlgn="auto" hangingPunct="1">
              <a:spcBef>
                <a:spcPts val="0"/>
              </a:spcBef>
              <a:spcAft>
                <a:spcPts val="0"/>
              </a:spcAft>
              <a:buFont typeface="Tahoma"/>
              <a:buChar char="-"/>
              <a:defRPr/>
            </a:pPr>
            <a:r>
              <a:rPr lang="id-ID" sz="15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Tinggi 	: 2,5 -4 Meter</a:t>
            </a:r>
            <a:endParaRPr lang="en-US" sz="1500" dirty="0">
              <a:latin typeface="+mj-lt"/>
              <a:ea typeface="Times New Roman"/>
              <a:cs typeface="Times New Roman"/>
            </a:endParaRPr>
          </a:p>
          <a:p>
            <a:pPr lvl="2" algn="just" eaLnBrk="1" fontAlgn="auto" hangingPunct="1">
              <a:spcBef>
                <a:spcPts val="0"/>
              </a:spcBef>
              <a:spcAft>
                <a:spcPts val="0"/>
              </a:spcAft>
              <a:buFont typeface="Tahoma"/>
              <a:buChar char="-"/>
              <a:defRPr/>
            </a:pPr>
            <a:r>
              <a:rPr lang="id-ID" sz="15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Lebar atas   : 1 Meter</a:t>
            </a:r>
            <a:endParaRPr lang="en-US" sz="1500" dirty="0">
              <a:latin typeface="+mj-lt"/>
              <a:ea typeface="Times New Roman"/>
              <a:cs typeface="Times New Roman"/>
            </a:endParaRPr>
          </a:p>
          <a:p>
            <a:pPr lvl="2" algn="just" eaLnBrk="1" fontAlgn="auto" hangingPunct="1">
              <a:spcBef>
                <a:spcPts val="0"/>
              </a:spcBef>
              <a:spcAft>
                <a:spcPts val="0"/>
              </a:spcAft>
              <a:buFont typeface="Tahoma"/>
              <a:buChar char="-"/>
              <a:defRPr/>
            </a:pPr>
            <a:r>
              <a:rPr lang="id-ID" sz="15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Panjang 	: 10-20 Meter</a:t>
            </a:r>
            <a:endParaRPr lang="en-US" sz="1500" dirty="0">
              <a:latin typeface="+mj-lt"/>
              <a:ea typeface="Times New Roman"/>
              <a:cs typeface="Times New Roman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5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Pasangan Batu Spesi </a:t>
            </a:r>
            <a:endParaRPr lang="en-US" sz="1500" dirty="0">
              <a:latin typeface="+mj-lt"/>
              <a:ea typeface="Calibri"/>
              <a:cs typeface="Times New Roman"/>
            </a:endParaRPr>
          </a:p>
          <a:p>
            <a:pPr lvl="2" algn="just" eaLnBrk="1" fontAlgn="auto" hangingPunct="1">
              <a:spcBef>
                <a:spcPts val="0"/>
              </a:spcBef>
              <a:spcAft>
                <a:spcPts val="0"/>
              </a:spcAft>
              <a:buFont typeface="Tahoma"/>
              <a:buChar char="-"/>
              <a:defRPr/>
            </a:pPr>
            <a:r>
              <a:rPr lang="id-ID" sz="15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Tinggi 	: 2,5-4 Meter</a:t>
            </a:r>
            <a:endParaRPr lang="en-US" sz="1500" dirty="0">
              <a:latin typeface="+mj-lt"/>
              <a:ea typeface="Times New Roman"/>
              <a:cs typeface="Times New Roman"/>
            </a:endParaRPr>
          </a:p>
          <a:p>
            <a:pPr lvl="2" algn="just" eaLnBrk="1" fontAlgn="auto" hangingPunct="1">
              <a:spcBef>
                <a:spcPts val="0"/>
              </a:spcBef>
              <a:spcAft>
                <a:spcPts val="0"/>
              </a:spcAft>
              <a:buFont typeface="Tahoma"/>
              <a:buChar char="-"/>
              <a:defRPr/>
            </a:pPr>
            <a:r>
              <a:rPr lang="id-ID" sz="15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Lebar Atas   : 0,5 Meter</a:t>
            </a:r>
            <a:endParaRPr lang="en-US" sz="1500" dirty="0">
              <a:latin typeface="+mj-lt"/>
              <a:ea typeface="Times New Roman"/>
              <a:cs typeface="Times New Roman"/>
            </a:endParaRPr>
          </a:p>
          <a:p>
            <a:pPr lvl="2" algn="just" eaLnBrk="1" fontAlgn="auto" hangingPunct="1">
              <a:spcBef>
                <a:spcPts val="0"/>
              </a:spcBef>
              <a:spcAft>
                <a:spcPts val="0"/>
              </a:spcAft>
              <a:buFont typeface="Tahoma"/>
              <a:buChar char="-"/>
              <a:defRPr/>
            </a:pPr>
            <a:r>
              <a:rPr lang="id-ID" sz="15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Panjang 	: 10-20 Meter</a:t>
            </a:r>
            <a:endParaRPr lang="en-US" sz="1500" dirty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 lvl="2" algn="just" eaLnBrk="1" fontAlgn="auto" hangingPunct="1">
              <a:spcBef>
                <a:spcPts val="0"/>
              </a:spcBef>
              <a:spcAft>
                <a:spcPts val="0"/>
              </a:spcAft>
              <a:buFont typeface="Tahoma"/>
              <a:buChar char="-"/>
              <a:defRPr/>
            </a:pPr>
            <a:endParaRPr lang="en-US" sz="1500" dirty="0">
              <a:latin typeface="+mj-lt"/>
              <a:ea typeface="Times New Roman"/>
              <a:cs typeface="Times New Roman"/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d-ID" sz="15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Penempatan dapat dilakukan secara seri</a:t>
            </a:r>
            <a:endParaRPr lang="en-US" sz="1500" dirty="0">
              <a:latin typeface="+mj-lt"/>
              <a:ea typeface="Calibri"/>
              <a:cs typeface="Times New Roman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+mj-lt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C52C22EB-C84D-4DE9-87C1-9DA704D985F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9" name="Picture 3" descr="E:\Dpn Balun,Majatengah Sirukem\Balun 1 tampak belaka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01" y="1143001"/>
            <a:ext cx="3993623" cy="25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64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2196" y="-478"/>
            <a:ext cx="7787208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/>
              <a:t>DAM PENAHAN</a:t>
            </a:r>
          </a:p>
        </p:txBody>
      </p:sp>
      <p:pic>
        <p:nvPicPr>
          <p:cNvPr id="22531" name="Picture 6" descr="D:\2009\GNKPA 2009\Photo GNKPA 09\24809\DSC017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762000"/>
            <a:ext cx="3727450" cy="2895600"/>
          </a:xfrm>
        </p:spPr>
      </p:pic>
      <p:pic>
        <p:nvPicPr>
          <p:cNvPr id="22532" name="Picture 11" descr="D:\2009\GNKPA 2009\Photo GNKPA 09\WONOGIRI\JATIROTO\50%\DSC014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40386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D:\2009\GNKPA 2009\Photo GNKPA 09\WONOGIRI\SLOGOHIMO\WATUSOMO\50%\DSC015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37004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D:\2009\GNKPA 2009\Photo GNKPA 09\24809\DSC017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01688"/>
            <a:ext cx="4038600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:\2009\GNKPA 2009\Photo GNKPA 09\24809\DSC01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790934"/>
            <a:ext cx="3727450" cy="2895600"/>
          </a:xfrm>
          <a:prstGeom prst="rect">
            <a:avLst/>
          </a:prstGeom>
        </p:spPr>
      </p:pic>
      <p:pic>
        <p:nvPicPr>
          <p:cNvPr id="9" name="Picture 8" descr="D:\2009\GNKPA 2009\Photo GNKPA 09\24809\DSC01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801688"/>
            <a:ext cx="37274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51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85978"/>
            <a:ext cx="864096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7. Dam </a:t>
            </a:r>
            <a:r>
              <a:rPr lang="en-US" sz="2800" dirty="0" err="1">
                <a:solidFill>
                  <a:schemeClr val="accent2"/>
                </a:solidFill>
              </a:rPr>
              <a:t>Pengendali</a:t>
            </a:r>
            <a:r>
              <a:rPr lang="en-US" sz="2800" dirty="0">
                <a:solidFill>
                  <a:schemeClr val="accent2"/>
                </a:solidFill>
              </a:rPr>
              <a:t> (</a:t>
            </a:r>
            <a:r>
              <a:rPr lang="en-US" sz="2800" dirty="0" err="1">
                <a:solidFill>
                  <a:schemeClr val="accent2"/>
                </a:solidFill>
              </a:rPr>
              <a:t>DPi</a:t>
            </a:r>
            <a:r>
              <a:rPr lang="en-US" sz="2800" dirty="0">
                <a:solidFill>
                  <a:schemeClr val="accent2"/>
                </a:solidFill>
              </a:rPr>
              <a:t>)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en-US" dirty="0" err="1">
                <a:latin typeface="+mj-lt"/>
              </a:rPr>
              <a:t>Bendungan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kecil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dapat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menampung</a:t>
            </a:r>
            <a:r>
              <a:rPr lang="en-US" dirty="0">
                <a:latin typeface="+mj-lt"/>
              </a:rPr>
              <a:t> air </a:t>
            </a:r>
            <a:r>
              <a:rPr lang="en-US" dirty="0" err="1">
                <a:latin typeface="+mj-lt"/>
              </a:rPr>
              <a:t>dengan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konstruksi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lapisan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kedap</a:t>
            </a:r>
            <a:r>
              <a:rPr lang="en-US" dirty="0">
                <a:latin typeface="+mj-lt"/>
              </a:rPr>
              <a:t> air </a:t>
            </a:r>
            <a:r>
              <a:rPr lang="en-US" dirty="0" err="1">
                <a:latin typeface="+mj-lt"/>
              </a:rPr>
              <a:t>atau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spesi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batu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urugan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tanah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homogen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bronjong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batu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untuk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pengendalian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erosi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sedimentasi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banjir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irigasi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serta</a:t>
            </a:r>
            <a:r>
              <a:rPr lang="en-US" dirty="0">
                <a:latin typeface="+mj-lt"/>
              </a:rPr>
              <a:t> air </a:t>
            </a:r>
            <a:r>
              <a:rPr lang="en-US" dirty="0" err="1">
                <a:latin typeface="+mj-lt"/>
              </a:rPr>
              <a:t>minum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dibuat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pada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alur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sungai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dengan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tinggi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maksimum</a:t>
            </a:r>
            <a:r>
              <a:rPr lang="en-US" dirty="0">
                <a:latin typeface="+mj-lt"/>
              </a:rPr>
              <a:t> 8 meter.</a:t>
            </a:r>
          </a:p>
          <a:p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Persyaratan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teknis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lokasi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DPi</a:t>
            </a:r>
            <a:r>
              <a:rPr lang="en-US" dirty="0">
                <a:latin typeface="+mj-lt"/>
              </a:rPr>
              <a:t> :</a:t>
            </a:r>
          </a:p>
          <a:p>
            <a:r>
              <a:rPr lang="pt-BR" dirty="0">
                <a:latin typeface="+mj-lt"/>
              </a:rPr>
              <a:t>a. LMU Prioritas I dan II atau dalam RP RHL;</a:t>
            </a:r>
          </a:p>
          <a:p>
            <a:r>
              <a:rPr lang="en-US" dirty="0">
                <a:latin typeface="+mj-lt"/>
              </a:rPr>
              <a:t>b. </a:t>
            </a:r>
            <a:r>
              <a:rPr lang="en-US" dirty="0" err="1">
                <a:latin typeface="+mj-lt"/>
              </a:rPr>
              <a:t>Luas</a:t>
            </a:r>
            <a:r>
              <a:rPr lang="en-US" dirty="0">
                <a:latin typeface="+mj-lt"/>
              </a:rPr>
              <a:t> DTA 50 - 250 ha;</a:t>
            </a:r>
          </a:p>
          <a:p>
            <a:r>
              <a:rPr lang="en-US" dirty="0">
                <a:latin typeface="+mj-lt"/>
              </a:rPr>
              <a:t>c. </a:t>
            </a:r>
            <a:r>
              <a:rPr lang="en-US" dirty="0" err="1">
                <a:latin typeface="+mj-lt"/>
              </a:rPr>
              <a:t>Kemiringan</a:t>
            </a:r>
            <a:r>
              <a:rPr lang="en-US" dirty="0">
                <a:latin typeface="+mj-lt"/>
              </a:rPr>
              <a:t> rata-rata </a:t>
            </a:r>
            <a:r>
              <a:rPr lang="en-US" dirty="0" err="1">
                <a:latin typeface="+mj-lt"/>
              </a:rPr>
              <a:t>daerah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tangkapan</a:t>
            </a:r>
            <a:r>
              <a:rPr lang="en-US" dirty="0">
                <a:latin typeface="+mj-lt"/>
              </a:rPr>
              <a:t> 15 - 35 %;</a:t>
            </a:r>
          </a:p>
          <a:p>
            <a:r>
              <a:rPr lang="en-US" dirty="0">
                <a:latin typeface="+mj-lt"/>
              </a:rPr>
              <a:t>d. </a:t>
            </a:r>
            <a:r>
              <a:rPr lang="en-US" dirty="0" err="1">
                <a:latin typeface="+mj-lt"/>
              </a:rPr>
              <a:t>Kemiringan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Alur</a:t>
            </a:r>
            <a:r>
              <a:rPr lang="en-US" dirty="0">
                <a:latin typeface="+mj-lt"/>
              </a:rPr>
              <a:t> Sungai &lt;10%;</a:t>
            </a:r>
          </a:p>
          <a:p>
            <a:r>
              <a:rPr lang="es-ES" dirty="0">
                <a:latin typeface="+mj-lt"/>
              </a:rPr>
              <a:t>e. </a:t>
            </a:r>
            <a:r>
              <a:rPr lang="es-ES" dirty="0" err="1">
                <a:latin typeface="+mj-lt"/>
              </a:rPr>
              <a:t>Prioritas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pengamanan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bangunan</a:t>
            </a:r>
            <a:r>
              <a:rPr lang="es-ES" dirty="0">
                <a:latin typeface="+mj-lt"/>
              </a:rPr>
              <a:t> vital;</a:t>
            </a:r>
          </a:p>
          <a:p>
            <a:r>
              <a:rPr lang="en-US" dirty="0">
                <a:latin typeface="+mj-lt"/>
              </a:rPr>
              <a:t>f. </a:t>
            </a:r>
            <a:r>
              <a:rPr lang="en-US" dirty="0" err="1">
                <a:latin typeface="+mj-lt"/>
              </a:rPr>
              <a:t>Diutamakan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pada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ordo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sungai</a:t>
            </a:r>
            <a:r>
              <a:rPr lang="en-US" dirty="0">
                <a:latin typeface="+mj-lt"/>
              </a:rPr>
              <a:t> 1 </a:t>
            </a:r>
            <a:r>
              <a:rPr lang="en-US" dirty="0" err="1">
                <a:latin typeface="+mj-lt"/>
              </a:rPr>
              <a:t>sampai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dengan</a:t>
            </a:r>
            <a:r>
              <a:rPr lang="en-US" dirty="0">
                <a:latin typeface="+mj-lt"/>
              </a:rPr>
              <a:t> 3.</a:t>
            </a:r>
          </a:p>
        </p:txBody>
      </p:sp>
    </p:spTree>
    <p:extLst>
      <p:ext uri="{BB962C8B-B14F-4D97-AF65-F5344CB8AC3E}">
        <p14:creationId xmlns:p14="http://schemas.microsoft.com/office/powerpoint/2010/main" val="82337667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P-4"/>
          <p:cNvPicPr>
            <a:picLocks noChangeAspect="1" noChangeArrowheads="1"/>
          </p:cNvPicPr>
          <p:nvPr/>
        </p:nvPicPr>
        <p:blipFill>
          <a:blip r:embed="rId2">
            <a:lum bright="-8000" contrast="8000"/>
          </a:blip>
          <a:srcRect l="17444" t="56158" r="10345" b="8632"/>
          <a:stretch>
            <a:fillRect/>
          </a:stretch>
        </p:blipFill>
        <p:spPr bwMode="auto">
          <a:xfrm>
            <a:off x="4355976" y="1844824"/>
            <a:ext cx="3197971" cy="324424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0" y="6461125"/>
            <a:ext cx="32033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rgbClr val="FFFF00"/>
                </a:solidFill>
              </a:rPr>
              <a:t>Tanaman HutAn Rakyat Kab. Takalar</a:t>
            </a:r>
          </a:p>
        </p:txBody>
      </p:sp>
      <p:sp>
        <p:nvSpPr>
          <p:cNvPr id="6" name="Title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2196" y="-478"/>
            <a:ext cx="7787208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/>
              <a:t>DAM PENGENDALI</a:t>
            </a:r>
          </a:p>
        </p:txBody>
      </p:sp>
    </p:spTree>
    <p:extLst>
      <p:ext uri="{BB962C8B-B14F-4D97-AF65-F5344CB8AC3E}">
        <p14:creationId xmlns:p14="http://schemas.microsoft.com/office/powerpoint/2010/main" val="290630899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MG-20171014-WA0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80928"/>
            <a:ext cx="3163844" cy="17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2196" y="-478"/>
            <a:ext cx="7787208" cy="7078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/>
              <a:t>DAM PENGENDALI</a:t>
            </a:r>
          </a:p>
        </p:txBody>
      </p:sp>
    </p:spTree>
    <p:extLst>
      <p:ext uri="{BB962C8B-B14F-4D97-AF65-F5344CB8AC3E}">
        <p14:creationId xmlns:p14="http://schemas.microsoft.com/office/powerpoint/2010/main" val="335186270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81000" y="1189038"/>
            <a:ext cx="1526704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Posisi Geografis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057400" y="1189038"/>
            <a:ext cx="6858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Tanah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971800" y="1189038"/>
            <a:ext cx="91440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Geologi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114800" y="1189038"/>
            <a:ext cx="9144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Fisiografi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362200" y="2071688"/>
            <a:ext cx="838200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Tipologi Hutan</a:t>
            </a:r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133475" y="3052763"/>
            <a:ext cx="2133600" cy="739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/>
              <a:t>Non Cloud Forest</a:t>
            </a:r>
          </a:p>
          <a:p>
            <a:r>
              <a:rPr lang="en-US" sz="1400"/>
              <a:t>- Evapotranspirasi tinggi</a:t>
            </a:r>
          </a:p>
          <a:p>
            <a:r>
              <a:rPr lang="en-US" sz="1400"/>
              <a:t>- Non cloud stripping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952875" y="3052763"/>
            <a:ext cx="2514600" cy="739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/>
              <a:t> Cloud Forest/Mossy Forest</a:t>
            </a:r>
          </a:p>
          <a:p>
            <a:r>
              <a:rPr lang="en-US" sz="1400" dirty="0"/>
              <a:t>- </a:t>
            </a:r>
            <a:r>
              <a:rPr lang="en-US" sz="1400" dirty="0" err="1"/>
              <a:t>Evapotranspirasi</a:t>
            </a:r>
            <a:r>
              <a:rPr lang="en-US" sz="1400" dirty="0"/>
              <a:t> </a:t>
            </a:r>
            <a:r>
              <a:rPr lang="en-US" sz="1400" dirty="0" err="1"/>
              <a:t>rendah</a:t>
            </a:r>
            <a:endParaRPr lang="en-US" sz="1400" dirty="0"/>
          </a:p>
          <a:p>
            <a:r>
              <a:rPr lang="en-US" sz="1400" dirty="0"/>
              <a:t>- Cloud stripping </a:t>
            </a:r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1066800" y="153828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1066800" y="230028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4572000" y="153828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3276600" y="23002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2362200" y="15382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2362200" y="184308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2590800" y="18430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3400425" y="152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>
            <a:off x="2971800" y="184308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2971800" y="18430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3952875" y="4119563"/>
            <a:ext cx="4724400" cy="952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1600" indent="-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- Berperan sangat besar dalam pengisian air di recharge area</a:t>
            </a:r>
          </a:p>
          <a:p>
            <a:r>
              <a:rPr lang="en-US" sz="1400"/>
              <a:t>- Pasokan air dari cloud stripping &gt; daripada CH (&gt; 20 % pada musim kemarau dan &gt; 100 % pada musim penghujan) </a:t>
            </a:r>
          </a:p>
          <a:p>
            <a:r>
              <a:rPr lang="en-US" sz="1400"/>
              <a:t>- Kapasitas infiltrasi tanah hutan tinggi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110163" y="5219700"/>
            <a:ext cx="2414166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Regulator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Penghasil</a:t>
            </a:r>
            <a:r>
              <a:rPr lang="en-US" sz="1400" dirty="0"/>
              <a:t> Air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600075" y="4227513"/>
            <a:ext cx="3048000" cy="739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1600" indent="-101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- Kapasitas infiltrasi tanah hutan tinggi</a:t>
            </a:r>
          </a:p>
          <a:p>
            <a:r>
              <a:rPr lang="en-US" sz="1400"/>
              <a:t>- Pasokan air ke recharge area sebagian besar dari CH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1528763" y="5195888"/>
            <a:ext cx="1214437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Regulator Air</a:t>
            </a:r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>
            <a:off x="2743200" y="26050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>
            <a:off x="2209800" y="2833688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>
            <a:off x="5029200" y="28336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>
            <a:off x="2209800" y="28336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>
            <a:off x="4943475" y="3814763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>
            <a:off x="4943475" y="3890963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>
            <a:off x="6467475" y="38814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Line 32"/>
          <p:cNvSpPr>
            <a:spLocks noChangeShapeType="1"/>
          </p:cNvSpPr>
          <p:nvPr/>
        </p:nvSpPr>
        <p:spPr bwMode="auto">
          <a:xfrm>
            <a:off x="2124075" y="38147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762000" y="584200"/>
            <a:ext cx="7696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PERANAN HUTAN DALAM PENGENDALIAN DAYA RUSAK AIR</a:t>
            </a:r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>
            <a:off x="2133600" y="49672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>
            <a:off x="6248400" y="50720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8518525" y="2403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2619350" y="5929585"/>
            <a:ext cx="3752850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/>
              <a:t>- </a:t>
            </a:r>
            <a:r>
              <a:rPr lang="en-US" sz="1400" dirty="0" err="1"/>
              <a:t>Menurunkan</a:t>
            </a:r>
            <a:r>
              <a:rPr lang="en-US" sz="1400" dirty="0"/>
              <a:t> </a:t>
            </a:r>
            <a:r>
              <a:rPr lang="en-US" sz="1400" dirty="0" err="1"/>
              <a:t>potensi</a:t>
            </a:r>
            <a:r>
              <a:rPr lang="en-US" sz="1400" dirty="0"/>
              <a:t> </a:t>
            </a:r>
            <a:r>
              <a:rPr lang="en-US" sz="1400" dirty="0" err="1"/>
              <a:t>erosi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sedimentasi</a:t>
            </a:r>
            <a:endParaRPr lang="en-US" sz="1400" dirty="0"/>
          </a:p>
          <a:p>
            <a:r>
              <a:rPr lang="en-US" sz="1400" dirty="0"/>
              <a:t>- </a:t>
            </a:r>
            <a:r>
              <a:rPr lang="en-US" sz="1400" dirty="0" err="1"/>
              <a:t>Menurunkan</a:t>
            </a:r>
            <a:r>
              <a:rPr lang="en-US" sz="1400" dirty="0"/>
              <a:t> </a:t>
            </a:r>
            <a:r>
              <a:rPr lang="en-US" sz="1400" dirty="0" err="1"/>
              <a:t>potensi</a:t>
            </a:r>
            <a:r>
              <a:rPr lang="en-US" sz="1400" dirty="0"/>
              <a:t> </a:t>
            </a:r>
            <a:r>
              <a:rPr lang="en-US" sz="1400" dirty="0" err="1"/>
              <a:t>banjir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id-ID" sz="1400" dirty="0"/>
              <a:t>kekeringan</a:t>
            </a:r>
            <a:endParaRPr lang="en-US" sz="1400" dirty="0"/>
          </a:p>
          <a:p>
            <a:r>
              <a:rPr lang="en-US" sz="1400" dirty="0"/>
              <a:t>- </a:t>
            </a:r>
            <a:r>
              <a:rPr lang="en-US" sz="1400" dirty="0" err="1"/>
              <a:t>Meningkatkan</a:t>
            </a:r>
            <a:r>
              <a:rPr lang="en-US" sz="1400" dirty="0"/>
              <a:t> </a:t>
            </a:r>
            <a:r>
              <a:rPr lang="en-US" sz="1400" dirty="0" err="1"/>
              <a:t>tampungan</a:t>
            </a:r>
            <a:r>
              <a:rPr lang="en-US" sz="1400" dirty="0"/>
              <a:t> air </a:t>
            </a:r>
            <a:r>
              <a:rPr lang="en-US" sz="1400" dirty="0" err="1"/>
              <a:t>tanah</a:t>
            </a:r>
            <a:endParaRPr lang="en-US" sz="1400" dirty="0"/>
          </a:p>
        </p:txBody>
      </p:sp>
      <p:sp>
        <p:nvSpPr>
          <p:cNvPr id="5159" name="Line 39"/>
          <p:cNvSpPr>
            <a:spLocks noChangeShapeType="1"/>
          </p:cNvSpPr>
          <p:nvPr/>
        </p:nvSpPr>
        <p:spPr bwMode="auto">
          <a:xfrm>
            <a:off x="2133600" y="5514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6267450" y="55340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1" name="Line 41"/>
          <p:cNvSpPr>
            <a:spLocks noChangeShapeType="1"/>
          </p:cNvSpPr>
          <p:nvPr/>
        </p:nvSpPr>
        <p:spPr bwMode="auto">
          <a:xfrm>
            <a:off x="2147888" y="5694032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2" name="Line 42"/>
          <p:cNvSpPr>
            <a:spLocks noChangeShapeType="1"/>
          </p:cNvSpPr>
          <p:nvPr/>
        </p:nvSpPr>
        <p:spPr bwMode="auto">
          <a:xfrm>
            <a:off x="4429125" y="568038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4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_MG_30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4427984" cy="295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357188" y="6215063"/>
            <a:ext cx="5143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d-ID"/>
              <a:t>Fungsi proteksi tanah, produksi air, regulasi air   </a:t>
            </a:r>
          </a:p>
        </p:txBody>
      </p:sp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684213" y="44450"/>
            <a:ext cx="345598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d-ID"/>
              <a:t>Hutan Awan (</a:t>
            </a:r>
            <a:r>
              <a:rPr lang="id-ID" i="1"/>
              <a:t>Cloud Forest</a:t>
            </a:r>
            <a:r>
              <a:rPr lang="id-ID"/>
              <a:t>) di Daerah Rendang – Kab. Karangasem, Bali. Curah hujan tinggi, solum tanah dalam, kerapatan vegetasi tinggi </a:t>
            </a:r>
          </a:p>
          <a:p>
            <a:pPr eaLnBrk="1" hangingPunct="1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414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:\SCANDATA\PHOTO\pht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3462239" cy="266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 descr="C:\SCANDATA\PHOTO\pht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10" y="2060847"/>
            <a:ext cx="3983028" cy="307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17"/>
          <p:cNvSpPr txBox="1">
            <a:spLocks noChangeArrowheads="1"/>
          </p:cNvSpPr>
          <p:nvPr/>
        </p:nvSpPr>
        <p:spPr bwMode="auto">
          <a:xfrm>
            <a:off x="214313" y="36513"/>
            <a:ext cx="6324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d-ID" sz="2000" b="1" i="1"/>
              <a:t>Degraded Land </a:t>
            </a:r>
            <a:r>
              <a:rPr lang="id-ID" sz="2000" b="1"/>
              <a:t>(lahan kritis) di </a:t>
            </a:r>
            <a:r>
              <a:rPr lang="en-US" sz="2000" b="1"/>
              <a:t>Sub-DAS Sapi</a:t>
            </a:r>
            <a:endParaRPr lang="en-US" sz="1600" b="1"/>
          </a:p>
          <a:p>
            <a:pPr eaLnBrk="1" hangingPunct="1"/>
            <a:r>
              <a:rPr lang="id-ID" sz="1600" b="1"/>
              <a:t>Erodibilitas tinggi</a:t>
            </a:r>
            <a:r>
              <a:rPr lang="en-US" sz="1600" b="1"/>
              <a:t>, s</a:t>
            </a:r>
            <a:r>
              <a:rPr lang="id-ID" sz="1600" b="1"/>
              <a:t>olum tanah tipis </a:t>
            </a:r>
            <a:r>
              <a:rPr lang="en-US" sz="1600" b="1"/>
              <a:t>, </a:t>
            </a:r>
            <a:r>
              <a:rPr lang="id-ID" sz="1600" b="1"/>
              <a:t>penutupan vegetasi sangat kurang </a:t>
            </a:r>
            <a:r>
              <a:rPr lang="en-US" sz="1600" b="1"/>
              <a:t> </a:t>
            </a:r>
          </a:p>
          <a:p>
            <a:pPr eaLnBrk="1" hangingPunct="1"/>
            <a:r>
              <a:rPr lang="en-US" sz="1600" b="1"/>
              <a:t>(</a:t>
            </a:r>
            <a:r>
              <a:rPr lang="id-ID" sz="1600" b="1"/>
              <a:t>Bulan kering </a:t>
            </a:r>
            <a:r>
              <a:rPr lang="en-US" sz="1600" b="1"/>
              <a:t>4-6 </a:t>
            </a:r>
            <a:r>
              <a:rPr lang="id-ID" sz="1600" b="1"/>
              <a:t>bulan</a:t>
            </a:r>
            <a:r>
              <a:rPr lang="en-US" sz="1600" b="1"/>
              <a:t>) </a:t>
            </a:r>
          </a:p>
        </p:txBody>
      </p:sp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357188" y="5572125"/>
            <a:ext cx="8501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d-ID"/>
              <a:t>Re-vegetasi dan perlakuan sipil teknis sesuai untuk proteksi tanah, produksi air, regulasi air </a:t>
            </a:r>
            <a:r>
              <a:rPr lang="id-ID">
                <a:sym typeface="Wingdings" pitchFamily="2" charset="2"/>
              </a:rPr>
              <a:t> sipil teknis untuk menekan tingkat  erosi sangat direkomendasikan, peran vegetasi dalam reduksi air kurang signifikan (bulan basah 6-8 bulan) </a:t>
            </a:r>
            <a:r>
              <a:rPr lang="id-ID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4078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IMG94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6429375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DSCN397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285875"/>
            <a:ext cx="2643187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532" name="Straight Arrow Connector 5"/>
          <p:cNvCxnSpPr>
            <a:cxnSpLocks noChangeShapeType="1"/>
          </p:cNvCxnSpPr>
          <p:nvPr/>
        </p:nvCxnSpPr>
        <p:spPr bwMode="auto">
          <a:xfrm>
            <a:off x="6000750" y="2071688"/>
            <a:ext cx="500063" cy="142875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6500813" y="4929188"/>
            <a:ext cx="2643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d-ID" sz="1800"/>
              <a:t>Epipit &amp; lumut, indikator  cloud forest </a:t>
            </a:r>
          </a:p>
        </p:txBody>
      </p:sp>
      <p:cxnSp>
        <p:nvCxnSpPr>
          <p:cNvPr id="22534" name="Straight Arrow Connector 11"/>
          <p:cNvCxnSpPr>
            <a:cxnSpLocks noChangeShapeType="1"/>
          </p:cNvCxnSpPr>
          <p:nvPr/>
        </p:nvCxnSpPr>
        <p:spPr bwMode="auto">
          <a:xfrm rot="5400000">
            <a:off x="6679406" y="3893344"/>
            <a:ext cx="1857375" cy="7143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5" name="TextBox 12"/>
          <p:cNvSpPr txBox="1">
            <a:spLocks noChangeArrowheads="1"/>
          </p:cNvSpPr>
          <p:nvPr/>
        </p:nvSpPr>
        <p:spPr bwMode="auto">
          <a:xfrm>
            <a:off x="357188" y="4572000"/>
            <a:ext cx="2786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d-ID" sz="2400" b="1"/>
              <a:t>Lokasi Geografis</a:t>
            </a:r>
          </a:p>
          <a:p>
            <a:pPr eaLnBrk="1" hangingPunct="1"/>
            <a:r>
              <a:rPr lang="id-ID" sz="2400" b="1"/>
              <a:t>08</a:t>
            </a:r>
            <a:r>
              <a:rPr lang="id-ID" sz="2400" b="1" baseline="30000"/>
              <a:t>o</a:t>
            </a:r>
            <a:r>
              <a:rPr lang="id-ID" sz="2400" b="1"/>
              <a:t>22’01,8” S</a:t>
            </a:r>
          </a:p>
          <a:p>
            <a:pPr eaLnBrk="1" hangingPunct="1"/>
            <a:r>
              <a:rPr lang="id-ID" sz="2400" b="1"/>
              <a:t>115</a:t>
            </a:r>
            <a:r>
              <a:rPr lang="id-ID" sz="2400" b="1" baseline="30000"/>
              <a:t>o</a:t>
            </a:r>
            <a:r>
              <a:rPr lang="id-ID" sz="2400" b="1"/>
              <a:t>07’57,2” E</a:t>
            </a:r>
          </a:p>
        </p:txBody>
      </p:sp>
      <p:sp>
        <p:nvSpPr>
          <p:cNvPr id="22536" name="TextBox 13"/>
          <p:cNvSpPr txBox="1">
            <a:spLocks noChangeArrowheads="1"/>
          </p:cNvSpPr>
          <p:nvPr/>
        </p:nvSpPr>
        <p:spPr bwMode="auto">
          <a:xfrm>
            <a:off x="6786563" y="341313"/>
            <a:ext cx="228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d-ID" sz="2000" b="1"/>
              <a:t>Lokasi Geografis</a:t>
            </a:r>
          </a:p>
          <a:p>
            <a:pPr eaLnBrk="1" hangingPunct="1"/>
            <a:r>
              <a:rPr lang="id-ID" sz="2000" b="1"/>
              <a:t>08</a:t>
            </a:r>
            <a:r>
              <a:rPr lang="id-ID" sz="2000" b="1" baseline="30000"/>
              <a:t>o</a:t>
            </a:r>
            <a:r>
              <a:rPr lang="id-ID" sz="2000" b="1"/>
              <a:t>21’26,4” S</a:t>
            </a:r>
          </a:p>
          <a:p>
            <a:pPr eaLnBrk="1" hangingPunct="1"/>
            <a:r>
              <a:rPr lang="id-ID" sz="2000" b="1"/>
              <a:t>115</a:t>
            </a:r>
            <a:r>
              <a:rPr lang="id-ID" sz="2000" b="1" baseline="30000"/>
              <a:t>o</a:t>
            </a:r>
            <a:r>
              <a:rPr lang="id-ID" sz="2000" b="1"/>
              <a:t>06’42” E</a:t>
            </a:r>
          </a:p>
        </p:txBody>
      </p:sp>
      <p:sp>
        <p:nvSpPr>
          <p:cNvPr id="22537" name="TextBox 1"/>
          <p:cNvSpPr txBox="1">
            <a:spLocks noChangeArrowheads="1"/>
          </p:cNvSpPr>
          <p:nvPr/>
        </p:nvSpPr>
        <p:spPr bwMode="auto">
          <a:xfrm>
            <a:off x="214313" y="0"/>
            <a:ext cx="5643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d-ID" sz="2400" i="1"/>
              <a:t>Cloud Forest  </a:t>
            </a:r>
            <a:r>
              <a:rPr lang="id-ID" sz="2400"/>
              <a:t>di atas Pura Petali, menjamin suplai air untuk sawah berkelanjutan di Desa Jatiluwih, Kab. Tabanan</a:t>
            </a:r>
          </a:p>
        </p:txBody>
      </p:sp>
    </p:spTree>
    <p:extLst>
      <p:ext uri="{BB962C8B-B14F-4D97-AF65-F5344CB8AC3E}">
        <p14:creationId xmlns:p14="http://schemas.microsoft.com/office/powerpoint/2010/main" val="4236403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6096000" y="2667000"/>
            <a:ext cx="2370138" cy="3962400"/>
            <a:chOff x="3767" y="1104"/>
            <a:chExt cx="1493" cy="2941"/>
          </a:xfrm>
        </p:grpSpPr>
        <p:pic>
          <p:nvPicPr>
            <p:cNvPr id="8212" name="Picture 3" descr="C:\aplikasi\RTRW DUMAI\dumai\fotoissue\F2_0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" y="1104"/>
              <a:ext cx="1482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3" name="Picture 4" descr="C:\aplikasi\RTRW DUMAI\dumai\fotoissue\F4_0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" y="2160"/>
              <a:ext cx="1466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4" name="Picture 5" descr="C:\aplikasi\RTRW DUMAI\dumai\fotoissue\F3_0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" y="3112"/>
              <a:ext cx="1440" cy="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4267200" y="1755775"/>
            <a:ext cx="4191000" cy="835025"/>
          </a:xfrm>
          <a:prstGeom prst="rect">
            <a:avLst/>
          </a:prstGeom>
          <a:solidFill>
            <a:srgbClr val="FFCC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err="1"/>
              <a:t>Lahan</a:t>
            </a:r>
            <a:r>
              <a:rPr lang="en-US" sz="1600" dirty="0"/>
              <a:t> </a:t>
            </a:r>
            <a:r>
              <a:rPr lang="en-US" sz="1600" dirty="0" err="1"/>
              <a:t>Kritis</a:t>
            </a:r>
            <a:r>
              <a:rPr lang="en-US" sz="1600" dirty="0"/>
              <a:t> Daerah Hulu DAS </a:t>
            </a:r>
            <a:r>
              <a:rPr lang="en-US" sz="1600" dirty="0" err="1"/>
              <a:t>Serayu</a:t>
            </a:r>
            <a:r>
              <a:rPr lang="en-US" sz="1600" dirty="0">
                <a:sym typeface="Wingdings" pitchFamily="2" charset="2"/>
              </a:rPr>
              <a:t> </a:t>
            </a:r>
            <a:r>
              <a:rPr lang="en-US" sz="1600" i="1" dirty="0">
                <a:sym typeface="Wingdings" pitchFamily="2" charset="2"/>
              </a:rPr>
              <a:t>on site effect</a:t>
            </a:r>
            <a:r>
              <a:rPr lang="en-US" sz="1600" dirty="0">
                <a:sym typeface="Wingdings" pitchFamily="2" charset="2"/>
              </a:rPr>
              <a:t>: </a:t>
            </a:r>
            <a:r>
              <a:rPr lang="en-US" sz="1600" dirty="0" err="1">
                <a:sym typeface="Wingdings" pitchFamily="2" charset="2"/>
              </a:rPr>
              <a:t>produktivitas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lahan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rendah</a:t>
            </a:r>
            <a:r>
              <a:rPr lang="en-US" sz="1600" dirty="0">
                <a:sym typeface="Wingdings" pitchFamily="2" charset="2"/>
              </a:rPr>
              <a:t>, </a:t>
            </a:r>
            <a:r>
              <a:rPr lang="en-US" sz="1600" dirty="0" err="1">
                <a:sym typeface="Wingdings" pitchFamily="2" charset="2"/>
              </a:rPr>
              <a:t>bencana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lingkungan</a:t>
            </a:r>
            <a:r>
              <a:rPr lang="en-US" sz="1600" dirty="0">
                <a:sym typeface="Wingdings" pitchFamily="2" charset="2"/>
              </a:rPr>
              <a:t> (</a:t>
            </a:r>
            <a:r>
              <a:rPr lang="id-ID" sz="1600" dirty="0">
                <a:sym typeface="Wingdings" pitchFamily="2" charset="2"/>
              </a:rPr>
              <a:t>banjir, longsor)</a:t>
            </a:r>
            <a:r>
              <a:rPr lang="en-US" sz="1600" dirty="0">
                <a:sym typeface="Wingdings" pitchFamily="2" charset="2"/>
              </a:rPr>
              <a:t> </a:t>
            </a:r>
            <a:endParaRPr lang="en-GB" sz="1600" dirty="0">
              <a:sym typeface="Wingdings" pitchFamily="2" charset="2"/>
            </a:endParaRP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2819400" y="5105400"/>
            <a:ext cx="3200400" cy="1377950"/>
          </a:xfrm>
          <a:prstGeom prst="rect">
            <a:avLst/>
          </a:prstGeom>
          <a:solidFill>
            <a:srgbClr val="66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i="1" u="sng" dirty="0"/>
              <a:t>Off site effect</a:t>
            </a:r>
            <a:r>
              <a:rPr lang="en-US" dirty="0"/>
              <a:t>:</a:t>
            </a:r>
          </a:p>
          <a:p>
            <a:pPr eaLnBrk="1" hangingPunct="1"/>
            <a:r>
              <a:rPr lang="en-US" dirty="0" err="1"/>
              <a:t>Rusaknya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pesisir</a:t>
            </a:r>
            <a:endParaRPr lang="en-US" dirty="0"/>
          </a:p>
          <a:p>
            <a:pPr eaLnBrk="1" hangingPunct="1"/>
            <a:r>
              <a:rPr lang="en-US" dirty="0" err="1"/>
              <a:t>Sedimentasi</a:t>
            </a:r>
            <a:r>
              <a:rPr lang="en-US" dirty="0"/>
              <a:t> </a:t>
            </a:r>
            <a:r>
              <a:rPr lang="en-US" dirty="0" err="1"/>
              <a:t>waduk</a:t>
            </a:r>
            <a:endParaRPr lang="en-US" dirty="0"/>
          </a:p>
          <a:p>
            <a:pPr eaLnBrk="1" hangingPunct="1"/>
            <a:r>
              <a:rPr lang="en-US" dirty="0" err="1"/>
              <a:t>Pencemaran</a:t>
            </a:r>
            <a:r>
              <a:rPr lang="en-US" dirty="0"/>
              <a:t> air</a:t>
            </a:r>
          </a:p>
          <a:p>
            <a:pPr eaLnBrk="1" hangingPunct="1"/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banjir</a:t>
            </a:r>
            <a:endParaRPr lang="en-US" dirty="0"/>
          </a:p>
          <a:p>
            <a:pPr eaLnBrk="1" hangingPunct="1"/>
            <a:r>
              <a:rPr lang="en-US" dirty="0" err="1"/>
              <a:t>dan</a:t>
            </a:r>
            <a:r>
              <a:rPr lang="en-US" dirty="0"/>
              <a:t> </a:t>
            </a:r>
            <a:r>
              <a:rPr lang="id-ID" dirty="0"/>
              <a:t> longsor</a:t>
            </a:r>
            <a:endParaRPr lang="en-GB" dirty="0"/>
          </a:p>
        </p:txBody>
      </p:sp>
      <p:sp>
        <p:nvSpPr>
          <p:cNvPr id="8197" name="Line 8"/>
          <p:cNvSpPr>
            <a:spLocks noChangeShapeType="1"/>
          </p:cNvSpPr>
          <p:nvPr/>
        </p:nvSpPr>
        <p:spPr bwMode="auto">
          <a:xfrm flipV="1">
            <a:off x="5029200" y="3581400"/>
            <a:ext cx="9906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98" name="Line 9"/>
          <p:cNvSpPr>
            <a:spLocks noChangeShapeType="1"/>
          </p:cNvSpPr>
          <p:nvPr/>
        </p:nvSpPr>
        <p:spPr bwMode="auto">
          <a:xfrm flipV="1">
            <a:off x="5257800" y="4724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99" name="Line 10"/>
          <p:cNvSpPr>
            <a:spLocks noChangeShapeType="1"/>
          </p:cNvSpPr>
          <p:nvPr/>
        </p:nvSpPr>
        <p:spPr bwMode="auto">
          <a:xfrm flipV="1">
            <a:off x="4635500" y="5918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00" name="AutoShape 11"/>
          <p:cNvSpPr>
            <a:spLocks noChangeArrowheads="1"/>
          </p:cNvSpPr>
          <p:nvPr/>
        </p:nvSpPr>
        <p:spPr bwMode="auto">
          <a:xfrm>
            <a:off x="4114800" y="2667000"/>
            <a:ext cx="990600" cy="2286000"/>
          </a:xfrm>
          <a:prstGeom prst="downArrow">
            <a:avLst>
              <a:gd name="adj1" fmla="val 50000"/>
              <a:gd name="adj2" fmla="val 57692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8201" name="Line 12"/>
          <p:cNvSpPr>
            <a:spLocks noChangeShapeType="1"/>
          </p:cNvSpPr>
          <p:nvPr/>
        </p:nvSpPr>
        <p:spPr bwMode="auto">
          <a:xfrm flipV="1">
            <a:off x="3962400" y="22098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02" name="Text Box 13"/>
          <p:cNvSpPr txBox="1">
            <a:spLocks noChangeArrowheads="1"/>
          </p:cNvSpPr>
          <p:nvPr/>
        </p:nvSpPr>
        <p:spPr bwMode="auto">
          <a:xfrm>
            <a:off x="4343400" y="26670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EFEK</a:t>
            </a:r>
            <a:endParaRPr lang="en-GB"/>
          </a:p>
        </p:txBody>
      </p:sp>
      <p:sp>
        <p:nvSpPr>
          <p:cNvPr id="8203" name="Text Box 14"/>
          <p:cNvSpPr txBox="1">
            <a:spLocks noChangeArrowheads="1"/>
          </p:cNvSpPr>
          <p:nvPr/>
        </p:nvSpPr>
        <p:spPr bwMode="auto">
          <a:xfrm>
            <a:off x="4483100" y="2924175"/>
            <a:ext cx="3810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en-US"/>
              <a:t>E</a:t>
            </a:r>
          </a:p>
          <a:p>
            <a:pPr eaLnBrk="1" hangingPunct="1">
              <a:lnSpc>
                <a:spcPct val="75000"/>
              </a:lnSpc>
            </a:pPr>
            <a:r>
              <a:rPr lang="en-US"/>
              <a:t>X</a:t>
            </a:r>
          </a:p>
          <a:p>
            <a:pPr eaLnBrk="1" hangingPunct="1">
              <a:lnSpc>
                <a:spcPct val="75000"/>
              </a:lnSpc>
            </a:pPr>
            <a:r>
              <a:rPr lang="en-US"/>
              <a:t>T</a:t>
            </a:r>
          </a:p>
          <a:p>
            <a:pPr eaLnBrk="1" hangingPunct="1">
              <a:lnSpc>
                <a:spcPct val="75000"/>
              </a:lnSpc>
            </a:pPr>
            <a:r>
              <a:rPr lang="en-US"/>
              <a:t>E</a:t>
            </a:r>
          </a:p>
          <a:p>
            <a:pPr eaLnBrk="1" hangingPunct="1">
              <a:lnSpc>
                <a:spcPct val="75000"/>
              </a:lnSpc>
            </a:pPr>
            <a:r>
              <a:rPr lang="en-US"/>
              <a:t>R</a:t>
            </a:r>
          </a:p>
          <a:p>
            <a:pPr eaLnBrk="1" hangingPunct="1">
              <a:lnSpc>
                <a:spcPct val="75000"/>
              </a:lnSpc>
            </a:pPr>
            <a:r>
              <a:rPr lang="en-US"/>
              <a:t>N</a:t>
            </a:r>
          </a:p>
          <a:p>
            <a:pPr eaLnBrk="1" hangingPunct="1">
              <a:lnSpc>
                <a:spcPct val="75000"/>
              </a:lnSpc>
            </a:pPr>
            <a:r>
              <a:rPr lang="en-US"/>
              <a:t>A</a:t>
            </a:r>
          </a:p>
          <a:p>
            <a:pPr eaLnBrk="1" hangingPunct="1">
              <a:lnSpc>
                <a:spcPct val="75000"/>
              </a:lnSpc>
            </a:pPr>
            <a:r>
              <a:rPr lang="en-US"/>
              <a:t>L</a:t>
            </a:r>
          </a:p>
          <a:p>
            <a:pPr eaLnBrk="1" hangingPunct="1">
              <a:lnSpc>
                <a:spcPct val="75000"/>
              </a:lnSpc>
            </a:pPr>
            <a:r>
              <a:rPr lang="en-US"/>
              <a:t>I</a:t>
            </a:r>
          </a:p>
          <a:p>
            <a:pPr eaLnBrk="1" hangingPunct="1">
              <a:lnSpc>
                <a:spcPct val="75000"/>
              </a:lnSpc>
            </a:pPr>
            <a:r>
              <a:rPr lang="en-US"/>
              <a:t>T</a:t>
            </a:r>
          </a:p>
          <a:p>
            <a:pPr eaLnBrk="1" hangingPunct="1">
              <a:lnSpc>
                <a:spcPct val="75000"/>
              </a:lnSpc>
            </a:pPr>
            <a:r>
              <a:rPr lang="en-US"/>
              <a:t>A</a:t>
            </a:r>
          </a:p>
          <a:p>
            <a:pPr eaLnBrk="1" hangingPunct="1">
              <a:lnSpc>
                <a:spcPct val="75000"/>
              </a:lnSpc>
            </a:pPr>
            <a:r>
              <a:rPr lang="en-US"/>
              <a:t>S</a:t>
            </a:r>
            <a:endParaRPr lang="en-GB"/>
          </a:p>
        </p:txBody>
      </p:sp>
      <p:sp>
        <p:nvSpPr>
          <p:cNvPr id="8204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                    </a:t>
            </a:r>
            <a:endParaRPr lang="en-GB"/>
          </a:p>
        </p:txBody>
      </p:sp>
      <p:sp>
        <p:nvSpPr>
          <p:cNvPr id="8205" name="Line 17"/>
          <p:cNvSpPr>
            <a:spLocks noChangeShapeType="1"/>
          </p:cNvSpPr>
          <p:nvPr/>
        </p:nvSpPr>
        <p:spPr bwMode="auto">
          <a:xfrm flipV="1">
            <a:off x="4876800" y="571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06" name="Line 18"/>
          <p:cNvSpPr>
            <a:spLocks noChangeShapeType="1"/>
          </p:cNvSpPr>
          <p:nvPr/>
        </p:nvSpPr>
        <p:spPr bwMode="auto">
          <a:xfrm flipH="1" flipV="1">
            <a:off x="2514600" y="50292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07" name="Line 19"/>
          <p:cNvSpPr>
            <a:spLocks noChangeShapeType="1"/>
          </p:cNvSpPr>
          <p:nvPr/>
        </p:nvSpPr>
        <p:spPr bwMode="auto">
          <a:xfrm flipH="1">
            <a:off x="2514600" y="6096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208" name="Picture 20" descr="C:\totok\Gambar\Kritis 1.jpg"/>
          <p:cNvPicPr>
            <a:picLocks noChangeAspect="1" noChangeArrowheads="1"/>
          </p:cNvPicPr>
          <p:nvPr/>
        </p:nvPicPr>
        <p:blipFill>
          <a:blip r:embed="rId5">
            <a:lum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3505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21" descr="A:\banjir bandung.JPG"/>
          <p:cNvPicPr>
            <a:picLocks noChangeAspect="1" noChangeArrowheads="1"/>
          </p:cNvPicPr>
          <p:nvPr/>
        </p:nvPicPr>
        <p:blipFill>
          <a:blip r:embed="rId6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2041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22" descr="A:\Kritis 2.JPG"/>
          <p:cNvPicPr>
            <a:picLocks noChangeAspect="1" noChangeArrowheads="1"/>
          </p:cNvPicPr>
          <p:nvPr/>
        </p:nvPicPr>
        <p:blipFill>
          <a:blip r:embed="rId7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Rectangle 2"/>
          <p:cNvSpPr txBox="1">
            <a:spLocks noChangeArrowheads="1"/>
          </p:cNvSpPr>
          <p:nvPr/>
        </p:nvSpPr>
        <p:spPr bwMode="auto">
          <a:xfrm>
            <a:off x="693738" y="404813"/>
            <a:ext cx="77724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noProof="1">
                <a:solidFill>
                  <a:srgbClr val="990000"/>
                </a:solidFill>
                <a:latin typeface="Arial Rounded MT Bold" pitchFamily="34" charset="0"/>
              </a:rPr>
              <a:t>Keterkaitan Hulu-Hilir, Prinsip Dasar Pengelolaan DAS  (Kasus DAS Serayu)</a:t>
            </a:r>
            <a:endParaRPr lang="en-US" sz="2400" noProof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69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692696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err="1"/>
              <a:t>F</a:t>
            </a:r>
            <a:r>
              <a:rPr lang="en-US" dirty="0" err="1"/>
              <a:t>ungsi</a:t>
            </a:r>
            <a:r>
              <a:rPr lang="en-US" dirty="0"/>
              <a:t> </a:t>
            </a:r>
            <a:r>
              <a:rPr lang="en-US" dirty="0" err="1"/>
              <a:t>hutan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 air </a:t>
            </a:r>
            <a:r>
              <a:rPr lang="en-US" dirty="0" err="1"/>
              <a:t>hujan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kedalaman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tebal</a:t>
            </a:r>
            <a:r>
              <a:rPr lang="id-ID" dirty="0"/>
              <a:t> </a:t>
            </a:r>
            <a:r>
              <a:rPr lang="en-US" dirty="0"/>
              <a:t>(&gt;3 m)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curah</a:t>
            </a:r>
            <a:r>
              <a:rPr lang="en-US" dirty="0"/>
              <a:t> </a:t>
            </a:r>
            <a:r>
              <a:rPr lang="en-US" dirty="0" err="1"/>
              <a:t>hujan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(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)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100</a:t>
            </a:r>
            <a:r>
              <a:rPr lang="id-ID" dirty="0"/>
              <a:t> </a:t>
            </a:r>
            <a:r>
              <a:rPr lang="en-US" dirty="0"/>
              <a:t>mm.</a:t>
            </a:r>
          </a:p>
        </p:txBody>
      </p:sp>
      <p:sp>
        <p:nvSpPr>
          <p:cNvPr id="3" name="Rectangle 2"/>
          <p:cNvSpPr/>
          <p:nvPr/>
        </p:nvSpPr>
        <p:spPr>
          <a:xfrm>
            <a:off x="683568" y="2132856"/>
            <a:ext cx="3996444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banjir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longsor</a:t>
            </a:r>
            <a:r>
              <a:rPr lang="en-US" dirty="0"/>
              <a:t> </a:t>
            </a:r>
            <a:r>
              <a:rPr lang="en-US" dirty="0" err="1"/>
              <a:t>seringkali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iklim</a:t>
            </a:r>
            <a:r>
              <a:rPr lang="en-US" dirty="0"/>
              <a:t>/</a:t>
            </a:r>
            <a:r>
              <a:rPr lang="en-US" dirty="0" err="1"/>
              <a:t>cuaca</a:t>
            </a:r>
            <a:r>
              <a:rPr lang="en-US" dirty="0"/>
              <a:t> yang </a:t>
            </a:r>
            <a:r>
              <a:rPr lang="en-US" dirty="0" err="1"/>
              <a:t>ekstrim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id-ID" dirty="0"/>
              <a:t> </a:t>
            </a:r>
            <a:r>
              <a:rPr lang="en-US" dirty="0" err="1"/>
              <a:t>turunnya</a:t>
            </a:r>
            <a:r>
              <a:rPr lang="en-US" dirty="0"/>
              <a:t> </a:t>
            </a:r>
            <a:r>
              <a:rPr lang="en-US" dirty="0" err="1"/>
              <a:t>hujan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intensitas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tinggi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,</a:t>
            </a:r>
          </a:p>
        </p:txBody>
      </p:sp>
      <p:sp>
        <p:nvSpPr>
          <p:cNvPr id="4" name="Rectangle 3"/>
          <p:cNvSpPr/>
          <p:nvPr/>
        </p:nvSpPr>
        <p:spPr>
          <a:xfrm>
            <a:off x="5292080" y="1768748"/>
            <a:ext cx="3600400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Banjir</a:t>
            </a:r>
            <a:r>
              <a:rPr lang="id-ID" dirty="0"/>
              <a:t> </a:t>
            </a:r>
            <a:r>
              <a:rPr lang="en-US" dirty="0"/>
              <a:t>Jakarta </a:t>
            </a:r>
            <a:r>
              <a:rPr lang="en-US" dirty="0" err="1"/>
              <a:t>Januari</a:t>
            </a:r>
            <a:r>
              <a:rPr lang="en-US" dirty="0"/>
              <a:t> </a:t>
            </a:r>
            <a:r>
              <a:rPr lang="id-ID" dirty="0"/>
              <a:t>/</a:t>
            </a:r>
            <a:r>
              <a:rPr lang="en-US" dirty="0"/>
              <a:t>2003 </a:t>
            </a:r>
            <a:r>
              <a:rPr lang="en-US" dirty="0" err="1"/>
              <a:t>diawali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id-ID" dirty="0"/>
              <a:t>CH </a:t>
            </a:r>
            <a:r>
              <a:rPr lang="en-US" dirty="0" err="1"/>
              <a:t>setebal</a:t>
            </a:r>
            <a:r>
              <a:rPr lang="en-US" dirty="0"/>
              <a:t> 380 mm </a:t>
            </a:r>
            <a:r>
              <a:rPr lang="en-US" dirty="0" err="1"/>
              <a:t>dalam</a:t>
            </a:r>
            <a:r>
              <a:rPr lang="en-US" dirty="0"/>
              <a:t> 3 </a:t>
            </a:r>
            <a:r>
              <a:rPr lang="en-US" dirty="0" err="1"/>
              <a:t>hari</a:t>
            </a:r>
            <a:r>
              <a:rPr lang="id-ID" dirty="0"/>
              <a:t> </a:t>
            </a:r>
            <a:r>
              <a:rPr lang="en-US" dirty="0"/>
              <a:t>(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id-ID" dirty="0"/>
              <a:t>CH</a:t>
            </a:r>
            <a:r>
              <a:rPr lang="en-US" dirty="0"/>
              <a:t> </a:t>
            </a:r>
            <a:r>
              <a:rPr lang="en-US" dirty="0" err="1"/>
              <a:t>sebulan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normal)</a:t>
            </a:r>
            <a:endParaRPr lang="id-ID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Banjir</a:t>
            </a:r>
            <a:r>
              <a:rPr lang="id-ID" dirty="0"/>
              <a:t> </a:t>
            </a:r>
            <a:r>
              <a:rPr lang="en-US" dirty="0"/>
              <a:t>di </a:t>
            </a:r>
            <a:r>
              <a:rPr lang="en-US" dirty="0" err="1"/>
              <a:t>Bahorok</a:t>
            </a:r>
            <a:r>
              <a:rPr lang="en-US" dirty="0"/>
              <a:t> </a:t>
            </a:r>
            <a:r>
              <a:rPr lang="en-US" dirty="0" err="1"/>
              <a:t>diawali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curah</a:t>
            </a:r>
            <a:r>
              <a:rPr lang="en-US" dirty="0"/>
              <a:t> </a:t>
            </a:r>
            <a:r>
              <a:rPr lang="en-US" dirty="0" err="1"/>
              <a:t>hujan</a:t>
            </a:r>
            <a:r>
              <a:rPr lang="en-US" dirty="0"/>
              <a:t> 120 mm </a:t>
            </a:r>
            <a:r>
              <a:rPr lang="en-US" dirty="0" err="1"/>
              <a:t>dalam</a:t>
            </a:r>
            <a:r>
              <a:rPr lang="en-US" dirty="0"/>
              <a:t> 30 jam</a:t>
            </a:r>
          </a:p>
        </p:txBody>
      </p:sp>
      <p:sp>
        <p:nvSpPr>
          <p:cNvPr id="5" name="Rectangle 4"/>
          <p:cNvSpPr/>
          <p:nvPr/>
        </p:nvSpPr>
        <p:spPr>
          <a:xfrm>
            <a:off x="559281" y="4244895"/>
            <a:ext cx="79556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Pd kondisi </a:t>
            </a:r>
            <a:r>
              <a:rPr lang="en-US" dirty="0" err="1"/>
              <a:t>ekstrim</a:t>
            </a:r>
            <a:r>
              <a:rPr lang="en-US" dirty="0"/>
              <a:t>,</a:t>
            </a:r>
            <a:r>
              <a:rPr lang="id-ID" dirty="0"/>
              <a:t> </a:t>
            </a:r>
            <a:r>
              <a:rPr lang="en-US" dirty="0" err="1"/>
              <a:t>apapun</a:t>
            </a:r>
            <a:r>
              <a:rPr lang="en-US" dirty="0"/>
              <a:t> </a:t>
            </a:r>
            <a:r>
              <a:rPr lang="en-US" dirty="0" err="1"/>
              <a:t>penutupan</a:t>
            </a:r>
            <a:r>
              <a:rPr lang="en-US" dirty="0"/>
              <a:t> </a:t>
            </a:r>
            <a:r>
              <a:rPr lang="en-US" dirty="0" err="1"/>
              <a:t>lahannya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membendung</a:t>
            </a:r>
            <a:r>
              <a:rPr lang="en-US" dirty="0"/>
              <a:t> </a:t>
            </a:r>
            <a:r>
              <a:rPr lang="en-US" dirty="0" err="1"/>
              <a:t>luapan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id-ID" dirty="0"/>
              <a:t> CH-nya </a:t>
            </a:r>
            <a:r>
              <a:rPr lang="en-US" dirty="0" err="1"/>
              <a:t>melampaui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memegang</a:t>
            </a:r>
            <a:r>
              <a:rPr lang="en-US" dirty="0"/>
              <a:t> air (</a:t>
            </a:r>
            <a:r>
              <a:rPr lang="id-ID" dirty="0"/>
              <a:t>WHC</a:t>
            </a:r>
            <a:r>
              <a:rPr lang="en-US" dirty="0"/>
              <a:t>). </a:t>
            </a:r>
            <a:r>
              <a:rPr lang="id-ID" dirty="0"/>
              <a:t>P</a:t>
            </a:r>
            <a:r>
              <a:rPr lang="en-US" dirty="0" err="1"/>
              <a:t>enutupan</a:t>
            </a:r>
            <a:r>
              <a:rPr lang="en-US" dirty="0"/>
              <a:t> </a:t>
            </a:r>
            <a:r>
              <a:rPr lang="en-US" dirty="0" err="1"/>
              <a:t>hutan</a:t>
            </a:r>
            <a:r>
              <a:rPr lang="en-US" dirty="0"/>
              <a:t> </a:t>
            </a:r>
            <a:r>
              <a:rPr lang="en-US" dirty="0" err="1"/>
              <a:t>sebaik</a:t>
            </a:r>
            <a:r>
              <a:rPr lang="en-US" dirty="0"/>
              <a:t> </a:t>
            </a:r>
            <a:r>
              <a:rPr lang="en-US" dirty="0" err="1"/>
              <a:t>apapun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id-ID" dirty="0"/>
              <a:t> </a:t>
            </a:r>
            <a:r>
              <a:rPr lang="en-US" dirty="0" err="1"/>
              <a:t>mengendalikan</a:t>
            </a:r>
            <a:r>
              <a:rPr lang="en-US" dirty="0"/>
              <a:t> </a:t>
            </a:r>
            <a:r>
              <a:rPr lang="en-US" dirty="0" err="1"/>
              <a:t>banjir</a:t>
            </a:r>
            <a:r>
              <a:rPr lang="en-US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5831" y="5733256"/>
            <a:ext cx="8282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Contohnya</a:t>
            </a:r>
            <a:r>
              <a:rPr lang="en-US" dirty="0"/>
              <a:t>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banjir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di DAS Batanghari </a:t>
            </a:r>
            <a:r>
              <a:rPr lang="en-US" dirty="0" err="1"/>
              <a:t>tahun</a:t>
            </a:r>
            <a:r>
              <a:rPr lang="en-US" dirty="0"/>
              <a:t> 1950 yang</a:t>
            </a:r>
          </a:p>
          <a:p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banjir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1991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2002. </a:t>
            </a:r>
            <a:r>
              <a:rPr lang="en-US" dirty="0" err="1"/>
              <a:t>Tentunya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hutan</a:t>
            </a:r>
            <a:r>
              <a:rPr lang="en-US" dirty="0"/>
              <a:t> </a:t>
            </a:r>
            <a:r>
              <a:rPr lang="id-ID" dirty="0"/>
              <a:t>th </a:t>
            </a:r>
            <a:r>
              <a:rPr lang="en-US" dirty="0"/>
              <a:t>1950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id-ID" dirty="0"/>
              <a:t>pada  </a:t>
            </a:r>
            <a:r>
              <a:rPr lang="en-US" dirty="0"/>
              <a:t>1991 </a:t>
            </a:r>
            <a:r>
              <a:rPr lang="id-ID" dirty="0"/>
              <a:t>&amp; </a:t>
            </a:r>
            <a:r>
              <a:rPr lang="en-US" dirty="0"/>
              <a:t>2002.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860032" y="2636912"/>
            <a:ext cx="288032" cy="285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339752" y="3717032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283968" y="5445224"/>
            <a:ext cx="39604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3568" y="260648"/>
            <a:ext cx="273630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dirty="0"/>
              <a:t>Hutan &amp; Daya Rusak 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478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</TotalTime>
  <Words>1590</Words>
  <Application>Microsoft Office PowerPoint</Application>
  <PresentationFormat>On-screen Show (4:3)</PresentationFormat>
  <Paragraphs>242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Arial</vt:lpstr>
      <vt:lpstr>Arial Narrow</vt:lpstr>
      <vt:lpstr>Arial Rounded MT Bold</vt:lpstr>
      <vt:lpstr>Calibri</vt:lpstr>
      <vt:lpstr>Calibri Light</vt:lpstr>
      <vt:lpstr>Courier New</vt:lpstr>
      <vt:lpstr>Maiandra GD</vt:lpstr>
      <vt:lpstr>Swis721 Blk BT</vt:lpstr>
      <vt:lpstr>Tahoma</vt:lpstr>
      <vt:lpstr>Times New Roman</vt:lpstr>
      <vt:lpstr>Trebuchet MS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PENGENDALI JURANG (GULLY PLUG)</vt:lpstr>
      <vt:lpstr>Pengendali Ujung Jurang (PUJ)</vt:lpstr>
      <vt:lpstr>6. DAM PENAHAN (DPn)</vt:lpstr>
      <vt:lpstr>Dam Penahan</vt:lpstr>
      <vt:lpstr>DAM PENAHAN</vt:lpstr>
      <vt:lpstr>PowerPoint Presentation</vt:lpstr>
      <vt:lpstr>DAM PENGENDALI</vt:lpstr>
      <vt:lpstr>DAM PENGENDALI</vt:lpstr>
    </vt:vector>
  </TitlesOfParts>
  <Company>Kemenhut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Evaluasi_DAS MoF</dc:creator>
  <cp:lastModifiedBy>USER</cp:lastModifiedBy>
  <cp:revision>58</cp:revision>
  <dcterms:created xsi:type="dcterms:W3CDTF">2013-03-17T12:35:32Z</dcterms:created>
  <dcterms:modified xsi:type="dcterms:W3CDTF">2019-01-21T02:08:13Z</dcterms:modified>
</cp:coreProperties>
</file>